
<file path=[Content_Types].xml><?xml version="1.0" encoding="utf-8"?>
<Types xmlns="http://schemas.openxmlformats.org/package/2006/content-types"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33FF"/>
    <a:srgbClr val="00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>
        <p:scale>
          <a:sx n="100" d="100"/>
          <a:sy n="100" d="100"/>
        </p:scale>
        <p:origin x="-402" y="-72"/>
      </p:cViewPr>
      <p:guideLst>
        <p:guide orient="horz" pos="2296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7" Type="http://schemas.openxmlformats.org/officeDocument/2006/relationships/image" Target="../media/image7.wmf"/><Relationship Id="rId2" Type="http://schemas.openxmlformats.org/officeDocument/2006/relationships/image" Target="../media/image2.wmf"/><Relationship Id="rId1" Type="http://schemas.openxmlformats.org/officeDocument/2006/relationships/image" Target="../media/image1.wmf"/><Relationship Id="rId6" Type="http://schemas.openxmlformats.org/officeDocument/2006/relationships/image" Target="../media/image6.wmf"/><Relationship Id="rId5" Type="http://schemas.openxmlformats.org/officeDocument/2006/relationships/image" Target="../media/image5.wmf"/><Relationship Id="rId4" Type="http://schemas.openxmlformats.org/officeDocument/2006/relationships/image" Target="../media/image4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9.wmf"/><Relationship Id="rId1" Type="http://schemas.openxmlformats.org/officeDocument/2006/relationships/image" Target="../media/image8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6A0F67-F6BA-4A5A-8815-F08112B24EE0}" type="datetimeFigureOut">
              <a:rPr lang="es-ES" smtClean="0"/>
              <a:t>04/03/2015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3B7AA8-AC61-46C3-A863-EC77671650F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421642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6A0F67-F6BA-4A5A-8815-F08112B24EE0}" type="datetimeFigureOut">
              <a:rPr lang="es-ES" smtClean="0"/>
              <a:t>04/03/2015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3B7AA8-AC61-46C3-A863-EC77671650F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490831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6A0F67-F6BA-4A5A-8815-F08112B24EE0}" type="datetimeFigureOut">
              <a:rPr lang="es-ES" smtClean="0"/>
              <a:t>04/03/2015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3B7AA8-AC61-46C3-A863-EC77671650F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435568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6A0F67-F6BA-4A5A-8815-F08112B24EE0}" type="datetimeFigureOut">
              <a:rPr lang="es-ES" smtClean="0"/>
              <a:t>04/03/2015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3B7AA8-AC61-46C3-A863-EC77671650F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577779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6A0F67-F6BA-4A5A-8815-F08112B24EE0}" type="datetimeFigureOut">
              <a:rPr lang="es-ES" smtClean="0"/>
              <a:t>04/03/2015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3B7AA8-AC61-46C3-A863-EC77671650F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264391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6A0F67-F6BA-4A5A-8815-F08112B24EE0}" type="datetimeFigureOut">
              <a:rPr lang="es-ES" smtClean="0"/>
              <a:t>04/03/2015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3B7AA8-AC61-46C3-A863-EC77671650F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338369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6A0F67-F6BA-4A5A-8815-F08112B24EE0}" type="datetimeFigureOut">
              <a:rPr lang="es-ES" smtClean="0"/>
              <a:t>04/03/2015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3B7AA8-AC61-46C3-A863-EC77671650F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497254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6A0F67-F6BA-4A5A-8815-F08112B24EE0}" type="datetimeFigureOut">
              <a:rPr lang="es-ES" smtClean="0"/>
              <a:t>04/03/2015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3B7AA8-AC61-46C3-A863-EC77671650F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209927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6A0F67-F6BA-4A5A-8815-F08112B24EE0}" type="datetimeFigureOut">
              <a:rPr lang="es-ES" smtClean="0"/>
              <a:t>04/03/2015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3B7AA8-AC61-46C3-A863-EC77671650F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77517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6A0F67-F6BA-4A5A-8815-F08112B24EE0}" type="datetimeFigureOut">
              <a:rPr lang="es-ES" smtClean="0"/>
              <a:t>04/03/2015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3B7AA8-AC61-46C3-A863-EC77671650F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601005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6A0F67-F6BA-4A5A-8815-F08112B24EE0}" type="datetimeFigureOut">
              <a:rPr lang="es-ES" smtClean="0"/>
              <a:t>04/03/2015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3B7AA8-AC61-46C3-A863-EC77671650F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279482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6A0F67-F6BA-4A5A-8815-F08112B24EE0}" type="datetimeFigureOut">
              <a:rPr lang="es-ES" smtClean="0"/>
              <a:t>04/03/2015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3B7AA8-AC61-46C3-A863-EC77671650F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370059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.bin"/><Relationship Id="rId13" Type="http://schemas.openxmlformats.org/officeDocument/2006/relationships/image" Target="../media/image4.wmf"/><Relationship Id="rId18" Type="http://schemas.openxmlformats.org/officeDocument/2006/relationships/oleObject" Target="../embeddings/oleObject10.bin"/><Relationship Id="rId3" Type="http://schemas.openxmlformats.org/officeDocument/2006/relationships/oleObject" Target="../embeddings/oleObject1.bin"/><Relationship Id="rId7" Type="http://schemas.openxmlformats.org/officeDocument/2006/relationships/image" Target="../media/image2.wmf"/><Relationship Id="rId12" Type="http://schemas.openxmlformats.org/officeDocument/2006/relationships/oleObject" Target="../embeddings/oleObject7.bin"/><Relationship Id="rId17" Type="http://schemas.openxmlformats.org/officeDocument/2006/relationships/image" Target="../media/image6.wmf"/><Relationship Id="rId2" Type="http://schemas.openxmlformats.org/officeDocument/2006/relationships/slideLayout" Target="../slideLayouts/slideLayout1.xml"/><Relationship Id="rId16" Type="http://schemas.openxmlformats.org/officeDocument/2006/relationships/oleObject" Target="../embeddings/oleObject9.bin"/><Relationship Id="rId20" Type="http://schemas.openxmlformats.org/officeDocument/2006/relationships/oleObject" Target="../embeddings/oleObject11.bin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3.bin"/><Relationship Id="rId11" Type="http://schemas.openxmlformats.org/officeDocument/2006/relationships/oleObject" Target="../embeddings/oleObject6.bin"/><Relationship Id="rId5" Type="http://schemas.openxmlformats.org/officeDocument/2006/relationships/oleObject" Target="../embeddings/oleObject2.bin"/><Relationship Id="rId15" Type="http://schemas.openxmlformats.org/officeDocument/2006/relationships/image" Target="../media/image5.wmf"/><Relationship Id="rId10" Type="http://schemas.openxmlformats.org/officeDocument/2006/relationships/oleObject" Target="../embeddings/oleObject5.bin"/><Relationship Id="rId19" Type="http://schemas.openxmlformats.org/officeDocument/2006/relationships/image" Target="../media/image7.wmf"/><Relationship Id="rId4" Type="http://schemas.openxmlformats.org/officeDocument/2006/relationships/image" Target="../media/image1.wmf"/><Relationship Id="rId9" Type="http://schemas.openxmlformats.org/officeDocument/2006/relationships/image" Target="../media/image3.wmf"/><Relationship Id="rId14" Type="http://schemas.openxmlformats.org/officeDocument/2006/relationships/oleObject" Target="../embeddings/oleObject8.bin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wmf"/><Relationship Id="rId3" Type="http://schemas.openxmlformats.org/officeDocument/2006/relationships/oleObject" Target="../embeddings/oleObject12.bin"/><Relationship Id="rId7" Type="http://schemas.openxmlformats.org/officeDocument/2006/relationships/oleObject" Target="../embeddings/oleObject14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9.wmf"/><Relationship Id="rId5" Type="http://schemas.openxmlformats.org/officeDocument/2006/relationships/oleObject" Target="../embeddings/oleObject13.bin"/><Relationship Id="rId4" Type="http://schemas.openxmlformats.org/officeDocument/2006/relationships/image" Target="../media/image8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183 Rectángulo"/>
          <p:cNvSpPr/>
          <p:nvPr/>
        </p:nvSpPr>
        <p:spPr>
          <a:xfrm>
            <a:off x="5218819" y="3645024"/>
            <a:ext cx="1531655" cy="566191"/>
          </a:xfrm>
          <a:prstGeom prst="rect">
            <a:avLst/>
          </a:prstGeom>
          <a:noFill/>
          <a:ln>
            <a:solidFill>
              <a:srgbClr val="3333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cxnSp>
        <p:nvCxnSpPr>
          <p:cNvPr id="5" name="4 Conector recto"/>
          <p:cNvCxnSpPr/>
          <p:nvPr/>
        </p:nvCxnSpPr>
        <p:spPr>
          <a:xfrm>
            <a:off x="511248" y="476672"/>
            <a:ext cx="0" cy="288032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6 Conector recto"/>
          <p:cNvCxnSpPr/>
          <p:nvPr/>
        </p:nvCxnSpPr>
        <p:spPr>
          <a:xfrm>
            <a:off x="511248" y="3356992"/>
            <a:ext cx="288032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9 Forma libre"/>
          <p:cNvSpPr/>
          <p:nvPr/>
        </p:nvSpPr>
        <p:spPr>
          <a:xfrm>
            <a:off x="1015304" y="1278705"/>
            <a:ext cx="2831691" cy="1832918"/>
          </a:xfrm>
          <a:custGeom>
            <a:avLst/>
            <a:gdLst>
              <a:gd name="connsiteX0" fmla="*/ 0 w 2831691"/>
              <a:gd name="connsiteY0" fmla="*/ 1832918 h 1832918"/>
              <a:gd name="connsiteX1" fmla="*/ 250723 w 2831691"/>
              <a:gd name="connsiteY1" fmla="*/ 918518 h 1832918"/>
              <a:gd name="connsiteX2" fmla="*/ 840658 w 2831691"/>
              <a:gd name="connsiteY2" fmla="*/ 299085 h 1832918"/>
              <a:gd name="connsiteX3" fmla="*/ 1637071 w 2831691"/>
              <a:gd name="connsiteY3" fmla="*/ 18866 h 1832918"/>
              <a:gd name="connsiteX4" fmla="*/ 2831691 w 2831691"/>
              <a:gd name="connsiteY4" fmla="*/ 48363 h 18329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831691" h="1832918">
                <a:moveTo>
                  <a:pt x="0" y="1832918"/>
                </a:moveTo>
                <a:cubicBezTo>
                  <a:pt x="55306" y="1503537"/>
                  <a:pt x="110613" y="1174157"/>
                  <a:pt x="250723" y="918518"/>
                </a:cubicBezTo>
                <a:cubicBezTo>
                  <a:pt x="390833" y="662879"/>
                  <a:pt x="609600" y="449027"/>
                  <a:pt x="840658" y="299085"/>
                </a:cubicBezTo>
                <a:cubicBezTo>
                  <a:pt x="1071716" y="149143"/>
                  <a:pt x="1305232" y="60653"/>
                  <a:pt x="1637071" y="18866"/>
                </a:cubicBezTo>
                <a:cubicBezTo>
                  <a:pt x="1968910" y="-22921"/>
                  <a:pt x="2400300" y="12721"/>
                  <a:pt x="2831691" y="48363"/>
                </a:cubicBezTo>
              </a:path>
            </a:pathLst>
          </a:cu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1" name="10 Elipse"/>
          <p:cNvSpPr/>
          <p:nvPr/>
        </p:nvSpPr>
        <p:spPr>
          <a:xfrm>
            <a:off x="1104018" y="2339180"/>
            <a:ext cx="144016" cy="1440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2" name="11 Elipse"/>
          <p:cNvSpPr/>
          <p:nvPr/>
        </p:nvSpPr>
        <p:spPr>
          <a:xfrm>
            <a:off x="3103536" y="1211500"/>
            <a:ext cx="144016" cy="1440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cxnSp>
        <p:nvCxnSpPr>
          <p:cNvPr id="14" name="13 Conector recto"/>
          <p:cNvCxnSpPr>
            <a:stCxn id="11" idx="7"/>
            <a:endCxn id="12" idx="3"/>
          </p:cNvCxnSpPr>
          <p:nvPr/>
        </p:nvCxnSpPr>
        <p:spPr>
          <a:xfrm flipV="1">
            <a:off x="1226943" y="1334425"/>
            <a:ext cx="1897684" cy="1025846"/>
          </a:xfrm>
          <a:prstGeom prst="line">
            <a:avLst/>
          </a:prstGeom>
          <a:ln w="19050"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18 CuadroTexto"/>
          <p:cNvSpPr txBox="1"/>
          <p:nvPr/>
        </p:nvSpPr>
        <p:spPr>
          <a:xfrm>
            <a:off x="1104273" y="2483196"/>
            <a:ext cx="3080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b="1" dirty="0" smtClean="0"/>
              <a:t>P</a:t>
            </a:r>
            <a:endParaRPr lang="es-ES" b="1" dirty="0"/>
          </a:p>
        </p:txBody>
      </p:sp>
      <p:sp>
        <p:nvSpPr>
          <p:cNvPr id="20" name="19 CuadroTexto"/>
          <p:cNvSpPr txBox="1"/>
          <p:nvPr/>
        </p:nvSpPr>
        <p:spPr>
          <a:xfrm>
            <a:off x="3131230" y="1301870"/>
            <a:ext cx="3433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b="1" dirty="0" smtClean="0"/>
              <a:t>Q</a:t>
            </a:r>
            <a:endParaRPr lang="es-ES" b="1" dirty="0"/>
          </a:p>
        </p:txBody>
      </p:sp>
      <p:cxnSp>
        <p:nvCxnSpPr>
          <p:cNvPr id="22" name="21 Conector recto"/>
          <p:cNvCxnSpPr>
            <a:stCxn id="11" idx="1"/>
          </p:cNvCxnSpPr>
          <p:nvPr/>
        </p:nvCxnSpPr>
        <p:spPr>
          <a:xfrm flipV="1">
            <a:off x="1125109" y="2339180"/>
            <a:ext cx="2051651" cy="2109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23 Conector recto"/>
          <p:cNvCxnSpPr/>
          <p:nvPr/>
        </p:nvCxnSpPr>
        <p:spPr>
          <a:xfrm>
            <a:off x="3175544" y="1334425"/>
            <a:ext cx="1216" cy="100475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24 CuadroTexto"/>
          <p:cNvSpPr txBox="1"/>
          <p:nvPr/>
        </p:nvSpPr>
        <p:spPr>
          <a:xfrm>
            <a:off x="3071249" y="920792"/>
            <a:ext cx="675185" cy="307777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s-ES" sz="1400" b="1" dirty="0" smtClean="0">
                <a:solidFill>
                  <a:srgbClr val="C00000"/>
                </a:solidFill>
              </a:rPr>
              <a:t>(</a:t>
            </a:r>
            <a:r>
              <a:rPr lang="es-ES" sz="1400" b="1" dirty="0" err="1">
                <a:solidFill>
                  <a:srgbClr val="C00000"/>
                </a:solidFill>
              </a:rPr>
              <a:t>x</a:t>
            </a:r>
            <a:r>
              <a:rPr lang="es-ES" sz="1400" b="1" dirty="0" err="1" smtClean="0">
                <a:solidFill>
                  <a:srgbClr val="C00000"/>
                </a:solidFill>
              </a:rPr>
              <a:t>,f</a:t>
            </a:r>
            <a:r>
              <a:rPr lang="es-ES" sz="1400" b="1" dirty="0" smtClean="0">
                <a:solidFill>
                  <a:srgbClr val="C00000"/>
                </a:solidFill>
              </a:rPr>
              <a:t>(x))</a:t>
            </a:r>
            <a:endParaRPr lang="es-ES" sz="1400" b="1" dirty="0">
              <a:solidFill>
                <a:srgbClr val="C00000"/>
              </a:solidFill>
            </a:endParaRPr>
          </a:p>
        </p:txBody>
      </p:sp>
      <p:cxnSp>
        <p:nvCxnSpPr>
          <p:cNvPr id="27" name="26 Conector recto"/>
          <p:cNvCxnSpPr/>
          <p:nvPr/>
        </p:nvCxnSpPr>
        <p:spPr>
          <a:xfrm>
            <a:off x="3054907" y="3284984"/>
            <a:ext cx="0" cy="1440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28 CuadroTexto"/>
          <p:cNvSpPr txBox="1"/>
          <p:nvPr/>
        </p:nvSpPr>
        <p:spPr>
          <a:xfrm>
            <a:off x="2910891" y="3419708"/>
            <a:ext cx="290464" cy="369332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s-ES" b="1" dirty="0" smtClean="0">
                <a:solidFill>
                  <a:srgbClr val="C00000"/>
                </a:solidFill>
              </a:rPr>
              <a:t>x</a:t>
            </a:r>
            <a:endParaRPr lang="es-ES" b="1" dirty="0">
              <a:solidFill>
                <a:srgbClr val="C00000"/>
              </a:solidFill>
            </a:endParaRPr>
          </a:p>
        </p:txBody>
      </p:sp>
      <p:sp>
        <p:nvSpPr>
          <p:cNvPr id="31" name="30 Cerrar llave"/>
          <p:cNvSpPr/>
          <p:nvPr/>
        </p:nvSpPr>
        <p:spPr>
          <a:xfrm>
            <a:off x="3391568" y="1486536"/>
            <a:ext cx="118164" cy="852644"/>
          </a:xfrm>
          <a:prstGeom prst="rightBrace">
            <a:avLst>
              <a:gd name="adj1" fmla="val 8333"/>
              <a:gd name="adj2" fmla="val 50689"/>
            </a:avLst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2" name="41 CuadroTexto"/>
          <p:cNvSpPr txBox="1"/>
          <p:nvPr/>
        </p:nvSpPr>
        <p:spPr>
          <a:xfrm>
            <a:off x="978543" y="3408273"/>
            <a:ext cx="348172" cy="369332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s-ES" b="1" dirty="0" smtClean="0">
                <a:solidFill>
                  <a:srgbClr val="C00000"/>
                </a:solidFill>
              </a:rPr>
              <a:t>x</a:t>
            </a:r>
            <a:r>
              <a:rPr lang="es-ES" sz="900" b="1" dirty="0" smtClean="0">
                <a:solidFill>
                  <a:srgbClr val="C00000"/>
                </a:solidFill>
              </a:rPr>
              <a:t>0</a:t>
            </a:r>
            <a:endParaRPr lang="es-ES" sz="900" b="1" dirty="0">
              <a:solidFill>
                <a:srgbClr val="C00000"/>
              </a:solidFill>
            </a:endParaRPr>
          </a:p>
        </p:txBody>
      </p:sp>
      <p:cxnSp>
        <p:nvCxnSpPr>
          <p:cNvPr id="43" name="42 Conector recto"/>
          <p:cNvCxnSpPr/>
          <p:nvPr/>
        </p:nvCxnSpPr>
        <p:spPr>
          <a:xfrm>
            <a:off x="1182699" y="3275692"/>
            <a:ext cx="0" cy="1440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43 CuadroTexto"/>
          <p:cNvSpPr txBox="1"/>
          <p:nvPr/>
        </p:nvSpPr>
        <p:spPr>
          <a:xfrm>
            <a:off x="449972" y="2059620"/>
            <a:ext cx="790601" cy="307777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s-ES" sz="1400" b="1" dirty="0" smtClean="0">
                <a:solidFill>
                  <a:srgbClr val="C00000"/>
                </a:solidFill>
              </a:rPr>
              <a:t>(x</a:t>
            </a:r>
            <a:r>
              <a:rPr lang="es-ES" sz="900" b="1" dirty="0" smtClean="0">
                <a:solidFill>
                  <a:srgbClr val="C00000"/>
                </a:solidFill>
              </a:rPr>
              <a:t>0</a:t>
            </a:r>
            <a:r>
              <a:rPr lang="es-ES" sz="1400" b="1" dirty="0" smtClean="0">
                <a:solidFill>
                  <a:srgbClr val="C00000"/>
                </a:solidFill>
              </a:rPr>
              <a:t>,f(x</a:t>
            </a:r>
            <a:r>
              <a:rPr lang="es-ES" sz="900" b="1" dirty="0" smtClean="0">
                <a:solidFill>
                  <a:srgbClr val="C00000"/>
                </a:solidFill>
              </a:rPr>
              <a:t>0</a:t>
            </a:r>
            <a:r>
              <a:rPr lang="es-ES" sz="1400" b="1" dirty="0" smtClean="0">
                <a:solidFill>
                  <a:srgbClr val="C00000"/>
                </a:solidFill>
              </a:rPr>
              <a:t>))</a:t>
            </a:r>
            <a:endParaRPr lang="es-ES" sz="1400" b="1" dirty="0">
              <a:solidFill>
                <a:srgbClr val="C00000"/>
              </a:solidFill>
            </a:endParaRPr>
          </a:p>
        </p:txBody>
      </p:sp>
      <p:sp>
        <p:nvSpPr>
          <p:cNvPr id="45" name="44 CuadroTexto"/>
          <p:cNvSpPr txBox="1"/>
          <p:nvPr/>
        </p:nvSpPr>
        <p:spPr>
          <a:xfrm>
            <a:off x="3558963" y="1693459"/>
            <a:ext cx="797013" cy="307777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s-ES" sz="1400" b="1" dirty="0" smtClean="0">
                <a:solidFill>
                  <a:srgbClr val="C00000"/>
                </a:solidFill>
              </a:rPr>
              <a:t>f(x)-f(x</a:t>
            </a:r>
            <a:r>
              <a:rPr lang="es-ES" sz="900" b="1" dirty="0" smtClean="0">
                <a:solidFill>
                  <a:srgbClr val="C00000"/>
                </a:solidFill>
              </a:rPr>
              <a:t>0</a:t>
            </a:r>
            <a:r>
              <a:rPr lang="es-ES" sz="1400" b="1" dirty="0" smtClean="0">
                <a:solidFill>
                  <a:srgbClr val="C00000"/>
                </a:solidFill>
              </a:rPr>
              <a:t>)</a:t>
            </a:r>
            <a:endParaRPr lang="es-ES" sz="1400" b="1" dirty="0">
              <a:solidFill>
                <a:srgbClr val="C00000"/>
              </a:solidFill>
            </a:endParaRPr>
          </a:p>
        </p:txBody>
      </p:sp>
      <p:sp>
        <p:nvSpPr>
          <p:cNvPr id="46" name="45 CuadroTexto"/>
          <p:cNvSpPr txBox="1"/>
          <p:nvPr/>
        </p:nvSpPr>
        <p:spPr>
          <a:xfrm>
            <a:off x="2007469" y="2601665"/>
            <a:ext cx="460382" cy="307777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s-ES" sz="1400" b="1" dirty="0" smtClean="0">
                <a:solidFill>
                  <a:srgbClr val="C00000"/>
                </a:solidFill>
              </a:rPr>
              <a:t>x-x</a:t>
            </a:r>
            <a:r>
              <a:rPr lang="es-ES" sz="900" b="1" dirty="0" smtClean="0">
                <a:solidFill>
                  <a:srgbClr val="C00000"/>
                </a:solidFill>
              </a:rPr>
              <a:t>0</a:t>
            </a:r>
            <a:endParaRPr lang="es-ES" sz="1400" b="1" dirty="0">
              <a:solidFill>
                <a:srgbClr val="C00000"/>
              </a:solidFill>
            </a:endParaRPr>
          </a:p>
        </p:txBody>
      </p:sp>
      <p:sp>
        <p:nvSpPr>
          <p:cNvPr id="47" name="46 Cerrar llave"/>
          <p:cNvSpPr/>
          <p:nvPr/>
        </p:nvSpPr>
        <p:spPr>
          <a:xfrm rot="5400000">
            <a:off x="2174557" y="1762184"/>
            <a:ext cx="118164" cy="1642536"/>
          </a:xfrm>
          <a:prstGeom prst="rightBrace">
            <a:avLst>
              <a:gd name="adj1" fmla="val 8333"/>
              <a:gd name="adj2" fmla="val 50689"/>
            </a:avLst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9" name="48 Arco"/>
          <p:cNvSpPr/>
          <p:nvPr/>
        </p:nvSpPr>
        <p:spPr>
          <a:xfrm>
            <a:off x="1451223" y="2232722"/>
            <a:ext cx="165602" cy="165107"/>
          </a:xfrm>
          <a:prstGeom prst="arc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grpSp>
        <p:nvGrpSpPr>
          <p:cNvPr id="70" name="69 Grupo"/>
          <p:cNvGrpSpPr/>
          <p:nvPr/>
        </p:nvGrpSpPr>
        <p:grpSpPr>
          <a:xfrm>
            <a:off x="678643" y="476672"/>
            <a:ext cx="1811376" cy="615554"/>
            <a:chOff x="3635896" y="2537831"/>
            <a:chExt cx="1811376" cy="615554"/>
          </a:xfrm>
        </p:grpSpPr>
        <p:graphicFrame>
          <p:nvGraphicFramePr>
            <p:cNvPr id="51" name="50 Objeto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837111422"/>
                </p:ext>
              </p:extLst>
            </p:nvPr>
          </p:nvGraphicFramePr>
          <p:xfrm>
            <a:off x="3935749" y="2775789"/>
            <a:ext cx="190500" cy="1651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121" name="Ecuación" r:id="rId3" imgW="190440" imgH="164880" progId="Equation.3">
                    <p:embed/>
                  </p:oleObj>
                </mc:Choice>
                <mc:Fallback>
                  <p:oleObj name="Ecuación" r:id="rId3" imgW="190440" imgH="164880" progId="Equation.3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4"/>
                        <a:stretch>
                          <a:fillRect/>
                        </a:stretch>
                      </p:blipFill>
                      <p:spPr>
                        <a:xfrm>
                          <a:off x="3935749" y="2775789"/>
                          <a:ext cx="190500" cy="16510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52" name="51 CuadroTexto"/>
            <p:cNvSpPr txBox="1"/>
            <p:nvPr/>
          </p:nvSpPr>
          <p:spPr>
            <a:xfrm>
              <a:off x="3635896" y="2673673"/>
              <a:ext cx="69762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ES" dirty="0" err="1">
                  <a:solidFill>
                    <a:srgbClr val="3333FF"/>
                  </a:solidFill>
                </a:rPr>
                <a:t>t</a:t>
              </a:r>
              <a:r>
                <a:rPr lang="es-ES" dirty="0" err="1" smtClean="0">
                  <a:solidFill>
                    <a:srgbClr val="3333FF"/>
                  </a:solidFill>
                </a:rPr>
                <a:t>g</a:t>
              </a:r>
              <a:r>
                <a:rPr lang="es-ES" dirty="0" smtClean="0">
                  <a:solidFill>
                    <a:srgbClr val="3333FF"/>
                  </a:solidFill>
                </a:rPr>
                <a:t>    =</a:t>
              </a:r>
              <a:endParaRPr lang="es-ES" dirty="0">
                <a:solidFill>
                  <a:srgbClr val="3333FF"/>
                </a:solidFill>
              </a:endParaRPr>
            </a:p>
          </p:txBody>
        </p:sp>
        <p:sp>
          <p:nvSpPr>
            <p:cNvPr id="53" name="52 CuadroTexto"/>
            <p:cNvSpPr txBox="1"/>
            <p:nvPr/>
          </p:nvSpPr>
          <p:spPr>
            <a:xfrm>
              <a:off x="4297277" y="2537831"/>
              <a:ext cx="797013" cy="307777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s-ES" sz="1400" b="1" dirty="0" smtClean="0">
                  <a:solidFill>
                    <a:srgbClr val="3333FF"/>
                  </a:solidFill>
                </a:rPr>
                <a:t>f(x)-f(x</a:t>
              </a:r>
              <a:r>
                <a:rPr lang="es-ES" sz="900" b="1" dirty="0" smtClean="0">
                  <a:solidFill>
                    <a:srgbClr val="3333FF"/>
                  </a:solidFill>
                </a:rPr>
                <a:t>0</a:t>
              </a:r>
              <a:r>
                <a:rPr lang="es-ES" sz="1400" b="1" dirty="0" smtClean="0">
                  <a:solidFill>
                    <a:srgbClr val="3333FF"/>
                  </a:solidFill>
                </a:rPr>
                <a:t>)</a:t>
              </a:r>
              <a:endParaRPr lang="es-ES" sz="1400" b="1" dirty="0">
                <a:solidFill>
                  <a:srgbClr val="3333FF"/>
                </a:solidFill>
              </a:endParaRPr>
            </a:p>
          </p:txBody>
        </p:sp>
        <p:sp>
          <p:nvSpPr>
            <p:cNvPr id="55" name="54 CuadroTexto"/>
            <p:cNvSpPr txBox="1"/>
            <p:nvPr/>
          </p:nvSpPr>
          <p:spPr>
            <a:xfrm>
              <a:off x="4465592" y="2845608"/>
              <a:ext cx="460382" cy="307777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s-ES" sz="1400" b="1" dirty="0" smtClean="0">
                  <a:solidFill>
                    <a:srgbClr val="3333FF"/>
                  </a:solidFill>
                </a:rPr>
                <a:t>x-x</a:t>
              </a:r>
              <a:r>
                <a:rPr lang="es-ES" sz="900" b="1" dirty="0" smtClean="0">
                  <a:solidFill>
                    <a:srgbClr val="3333FF"/>
                  </a:solidFill>
                </a:rPr>
                <a:t>0</a:t>
              </a:r>
              <a:endParaRPr lang="es-ES" sz="1400" b="1" dirty="0">
                <a:solidFill>
                  <a:srgbClr val="3333FF"/>
                </a:solidFill>
              </a:endParaRPr>
            </a:p>
          </p:txBody>
        </p:sp>
        <p:cxnSp>
          <p:nvCxnSpPr>
            <p:cNvPr id="68" name="67 Conector recto"/>
            <p:cNvCxnSpPr/>
            <p:nvPr/>
          </p:nvCxnSpPr>
          <p:spPr>
            <a:xfrm>
              <a:off x="4311738" y="2871530"/>
              <a:ext cx="705488" cy="3974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9" name="68 CuadroTexto"/>
            <p:cNvSpPr txBox="1"/>
            <p:nvPr/>
          </p:nvSpPr>
          <p:spPr>
            <a:xfrm>
              <a:off x="5094290" y="2660942"/>
              <a:ext cx="35298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ES" dirty="0" smtClean="0">
                  <a:solidFill>
                    <a:srgbClr val="3333FF"/>
                  </a:solidFill>
                </a:rPr>
                <a:t>= </a:t>
              </a:r>
              <a:endParaRPr lang="es-ES" dirty="0">
                <a:solidFill>
                  <a:srgbClr val="3333FF"/>
                </a:solidFill>
              </a:endParaRPr>
            </a:p>
          </p:txBody>
        </p:sp>
      </p:grpSp>
      <p:cxnSp>
        <p:nvCxnSpPr>
          <p:cNvPr id="71" name="70 Conector recto"/>
          <p:cNvCxnSpPr/>
          <p:nvPr/>
        </p:nvCxnSpPr>
        <p:spPr>
          <a:xfrm>
            <a:off x="5124685" y="476672"/>
            <a:ext cx="0" cy="288032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71 Conector recto"/>
          <p:cNvCxnSpPr/>
          <p:nvPr/>
        </p:nvCxnSpPr>
        <p:spPr>
          <a:xfrm>
            <a:off x="5124685" y="3356992"/>
            <a:ext cx="288032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3" name="72 Forma libre"/>
          <p:cNvSpPr/>
          <p:nvPr/>
        </p:nvSpPr>
        <p:spPr>
          <a:xfrm>
            <a:off x="5628741" y="1278705"/>
            <a:ext cx="2831691" cy="1832918"/>
          </a:xfrm>
          <a:custGeom>
            <a:avLst/>
            <a:gdLst>
              <a:gd name="connsiteX0" fmla="*/ 0 w 2831691"/>
              <a:gd name="connsiteY0" fmla="*/ 1832918 h 1832918"/>
              <a:gd name="connsiteX1" fmla="*/ 250723 w 2831691"/>
              <a:gd name="connsiteY1" fmla="*/ 918518 h 1832918"/>
              <a:gd name="connsiteX2" fmla="*/ 840658 w 2831691"/>
              <a:gd name="connsiteY2" fmla="*/ 299085 h 1832918"/>
              <a:gd name="connsiteX3" fmla="*/ 1637071 w 2831691"/>
              <a:gd name="connsiteY3" fmla="*/ 18866 h 1832918"/>
              <a:gd name="connsiteX4" fmla="*/ 2831691 w 2831691"/>
              <a:gd name="connsiteY4" fmla="*/ 48363 h 18329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831691" h="1832918">
                <a:moveTo>
                  <a:pt x="0" y="1832918"/>
                </a:moveTo>
                <a:cubicBezTo>
                  <a:pt x="55306" y="1503537"/>
                  <a:pt x="110613" y="1174157"/>
                  <a:pt x="250723" y="918518"/>
                </a:cubicBezTo>
                <a:cubicBezTo>
                  <a:pt x="390833" y="662879"/>
                  <a:pt x="609600" y="449027"/>
                  <a:pt x="840658" y="299085"/>
                </a:cubicBezTo>
                <a:cubicBezTo>
                  <a:pt x="1071716" y="149143"/>
                  <a:pt x="1305232" y="60653"/>
                  <a:pt x="1637071" y="18866"/>
                </a:cubicBezTo>
                <a:cubicBezTo>
                  <a:pt x="1968910" y="-22921"/>
                  <a:pt x="2400300" y="12721"/>
                  <a:pt x="2831691" y="48363"/>
                </a:cubicBezTo>
              </a:path>
            </a:pathLst>
          </a:cu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74" name="73 Elipse"/>
          <p:cNvSpPr/>
          <p:nvPr/>
        </p:nvSpPr>
        <p:spPr>
          <a:xfrm>
            <a:off x="5717455" y="2339180"/>
            <a:ext cx="144016" cy="1440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75" name="74 Elipse"/>
          <p:cNvSpPr/>
          <p:nvPr/>
        </p:nvSpPr>
        <p:spPr>
          <a:xfrm>
            <a:off x="6973568" y="1262417"/>
            <a:ext cx="144016" cy="1440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cxnSp>
        <p:nvCxnSpPr>
          <p:cNvPr id="76" name="75 Conector recto"/>
          <p:cNvCxnSpPr>
            <a:stCxn id="74" idx="7"/>
          </p:cNvCxnSpPr>
          <p:nvPr/>
        </p:nvCxnSpPr>
        <p:spPr>
          <a:xfrm flipV="1">
            <a:off x="5840380" y="1355516"/>
            <a:ext cx="1178757" cy="1004755"/>
          </a:xfrm>
          <a:prstGeom prst="line">
            <a:avLst/>
          </a:prstGeom>
          <a:ln w="19050"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7" name="76 CuadroTexto"/>
          <p:cNvSpPr txBox="1"/>
          <p:nvPr/>
        </p:nvSpPr>
        <p:spPr>
          <a:xfrm>
            <a:off x="5717710" y="2483196"/>
            <a:ext cx="3080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b="1" dirty="0" smtClean="0"/>
              <a:t>P</a:t>
            </a:r>
            <a:endParaRPr lang="es-ES" b="1" dirty="0"/>
          </a:p>
        </p:txBody>
      </p:sp>
      <p:sp>
        <p:nvSpPr>
          <p:cNvPr id="78" name="77 CuadroTexto"/>
          <p:cNvSpPr txBox="1"/>
          <p:nvPr/>
        </p:nvSpPr>
        <p:spPr>
          <a:xfrm>
            <a:off x="7045576" y="1334425"/>
            <a:ext cx="3433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b="1" dirty="0" smtClean="0"/>
              <a:t>Q</a:t>
            </a:r>
            <a:endParaRPr lang="es-ES" b="1" dirty="0"/>
          </a:p>
        </p:txBody>
      </p:sp>
      <p:cxnSp>
        <p:nvCxnSpPr>
          <p:cNvPr id="79" name="78 Conector recto"/>
          <p:cNvCxnSpPr>
            <a:stCxn id="74" idx="1"/>
          </p:cNvCxnSpPr>
          <p:nvPr/>
        </p:nvCxnSpPr>
        <p:spPr>
          <a:xfrm flipV="1">
            <a:off x="5738546" y="2349725"/>
            <a:ext cx="1308246" cy="1054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79 Conector recto"/>
          <p:cNvCxnSpPr/>
          <p:nvPr/>
        </p:nvCxnSpPr>
        <p:spPr>
          <a:xfrm>
            <a:off x="7045576" y="1414454"/>
            <a:ext cx="1216" cy="93527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1" name="80 CuadroTexto"/>
          <p:cNvSpPr txBox="1"/>
          <p:nvPr/>
        </p:nvSpPr>
        <p:spPr>
          <a:xfrm>
            <a:off x="6779991" y="969115"/>
            <a:ext cx="675185" cy="307777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s-ES" sz="1400" b="1" dirty="0" smtClean="0">
                <a:solidFill>
                  <a:srgbClr val="C00000"/>
                </a:solidFill>
              </a:rPr>
              <a:t>(</a:t>
            </a:r>
            <a:r>
              <a:rPr lang="es-ES" sz="1400" b="1" dirty="0" err="1">
                <a:solidFill>
                  <a:srgbClr val="C00000"/>
                </a:solidFill>
              </a:rPr>
              <a:t>x</a:t>
            </a:r>
            <a:r>
              <a:rPr lang="es-ES" sz="1400" b="1" dirty="0" err="1" smtClean="0">
                <a:solidFill>
                  <a:srgbClr val="C00000"/>
                </a:solidFill>
              </a:rPr>
              <a:t>,f</a:t>
            </a:r>
            <a:r>
              <a:rPr lang="es-ES" sz="1400" b="1" dirty="0" smtClean="0">
                <a:solidFill>
                  <a:srgbClr val="C00000"/>
                </a:solidFill>
              </a:rPr>
              <a:t>(x))</a:t>
            </a:r>
            <a:endParaRPr lang="es-ES" sz="1400" b="1" dirty="0">
              <a:solidFill>
                <a:srgbClr val="C00000"/>
              </a:solidFill>
            </a:endParaRPr>
          </a:p>
        </p:txBody>
      </p:sp>
      <p:cxnSp>
        <p:nvCxnSpPr>
          <p:cNvPr id="82" name="81 Conector recto"/>
          <p:cNvCxnSpPr/>
          <p:nvPr/>
        </p:nvCxnSpPr>
        <p:spPr>
          <a:xfrm>
            <a:off x="7056673" y="3284984"/>
            <a:ext cx="0" cy="1440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3" name="82 CuadroTexto"/>
          <p:cNvSpPr txBox="1"/>
          <p:nvPr/>
        </p:nvSpPr>
        <p:spPr>
          <a:xfrm>
            <a:off x="6912657" y="3347700"/>
            <a:ext cx="290464" cy="369332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s-ES" b="1" dirty="0" smtClean="0">
                <a:solidFill>
                  <a:srgbClr val="C00000"/>
                </a:solidFill>
              </a:rPr>
              <a:t>x</a:t>
            </a:r>
            <a:endParaRPr lang="es-ES" b="1" dirty="0">
              <a:solidFill>
                <a:srgbClr val="C00000"/>
              </a:solidFill>
            </a:endParaRPr>
          </a:p>
        </p:txBody>
      </p:sp>
      <p:sp>
        <p:nvSpPr>
          <p:cNvPr id="84" name="83 Cerrar llave"/>
          <p:cNvSpPr/>
          <p:nvPr/>
        </p:nvSpPr>
        <p:spPr>
          <a:xfrm>
            <a:off x="7288000" y="1486536"/>
            <a:ext cx="118164" cy="852644"/>
          </a:xfrm>
          <a:prstGeom prst="rightBrace">
            <a:avLst>
              <a:gd name="adj1" fmla="val 8333"/>
              <a:gd name="adj2" fmla="val 50689"/>
            </a:avLst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86" name="85 CuadroTexto"/>
          <p:cNvSpPr txBox="1"/>
          <p:nvPr/>
        </p:nvSpPr>
        <p:spPr>
          <a:xfrm>
            <a:off x="5544685" y="3336265"/>
            <a:ext cx="348172" cy="369332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s-ES" b="1" dirty="0" smtClean="0">
                <a:solidFill>
                  <a:srgbClr val="C00000"/>
                </a:solidFill>
              </a:rPr>
              <a:t>x</a:t>
            </a:r>
            <a:r>
              <a:rPr lang="es-ES" sz="900" b="1" dirty="0" smtClean="0">
                <a:solidFill>
                  <a:srgbClr val="C00000"/>
                </a:solidFill>
              </a:rPr>
              <a:t>0</a:t>
            </a:r>
            <a:endParaRPr lang="es-ES" sz="900" b="1" dirty="0">
              <a:solidFill>
                <a:srgbClr val="C00000"/>
              </a:solidFill>
            </a:endParaRPr>
          </a:p>
        </p:txBody>
      </p:sp>
      <p:cxnSp>
        <p:nvCxnSpPr>
          <p:cNvPr id="87" name="86 Conector recto"/>
          <p:cNvCxnSpPr/>
          <p:nvPr/>
        </p:nvCxnSpPr>
        <p:spPr>
          <a:xfrm>
            <a:off x="5776678" y="3275692"/>
            <a:ext cx="0" cy="1440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8" name="87 CuadroTexto"/>
          <p:cNvSpPr txBox="1"/>
          <p:nvPr/>
        </p:nvSpPr>
        <p:spPr>
          <a:xfrm>
            <a:off x="5063409" y="2059620"/>
            <a:ext cx="790601" cy="307777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s-ES" sz="1400" b="1" dirty="0" smtClean="0">
                <a:solidFill>
                  <a:srgbClr val="C00000"/>
                </a:solidFill>
              </a:rPr>
              <a:t>(x</a:t>
            </a:r>
            <a:r>
              <a:rPr lang="es-ES" sz="900" b="1" dirty="0" smtClean="0">
                <a:solidFill>
                  <a:srgbClr val="C00000"/>
                </a:solidFill>
              </a:rPr>
              <a:t>0</a:t>
            </a:r>
            <a:r>
              <a:rPr lang="es-ES" sz="1400" b="1" dirty="0" smtClean="0">
                <a:solidFill>
                  <a:srgbClr val="C00000"/>
                </a:solidFill>
              </a:rPr>
              <a:t>,f(x</a:t>
            </a:r>
            <a:r>
              <a:rPr lang="es-ES" sz="900" b="1" dirty="0" smtClean="0">
                <a:solidFill>
                  <a:srgbClr val="C00000"/>
                </a:solidFill>
              </a:rPr>
              <a:t>0</a:t>
            </a:r>
            <a:r>
              <a:rPr lang="es-ES" sz="1400" b="1" dirty="0" smtClean="0">
                <a:solidFill>
                  <a:srgbClr val="C00000"/>
                </a:solidFill>
              </a:rPr>
              <a:t>))</a:t>
            </a:r>
            <a:endParaRPr lang="es-ES" sz="1400" b="1" dirty="0">
              <a:solidFill>
                <a:srgbClr val="C00000"/>
              </a:solidFill>
            </a:endParaRPr>
          </a:p>
        </p:txBody>
      </p:sp>
      <p:sp>
        <p:nvSpPr>
          <p:cNvPr id="89" name="88 CuadroTexto"/>
          <p:cNvSpPr txBox="1"/>
          <p:nvPr/>
        </p:nvSpPr>
        <p:spPr>
          <a:xfrm>
            <a:off x="7455176" y="1751843"/>
            <a:ext cx="797013" cy="307777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s-ES" sz="1400" b="1" dirty="0" smtClean="0">
                <a:solidFill>
                  <a:srgbClr val="C00000"/>
                </a:solidFill>
              </a:rPr>
              <a:t>f(x)-f(x</a:t>
            </a:r>
            <a:r>
              <a:rPr lang="es-ES" sz="900" b="1" dirty="0" smtClean="0">
                <a:solidFill>
                  <a:srgbClr val="C00000"/>
                </a:solidFill>
              </a:rPr>
              <a:t>0</a:t>
            </a:r>
            <a:r>
              <a:rPr lang="es-ES" sz="1400" b="1" dirty="0" smtClean="0">
                <a:solidFill>
                  <a:srgbClr val="C00000"/>
                </a:solidFill>
              </a:rPr>
              <a:t>)</a:t>
            </a:r>
            <a:endParaRPr lang="es-ES" sz="1400" b="1" dirty="0">
              <a:solidFill>
                <a:srgbClr val="C00000"/>
              </a:solidFill>
            </a:endParaRPr>
          </a:p>
        </p:txBody>
      </p:sp>
      <p:sp>
        <p:nvSpPr>
          <p:cNvPr id="90" name="89 CuadroTexto"/>
          <p:cNvSpPr txBox="1"/>
          <p:nvPr/>
        </p:nvSpPr>
        <p:spPr>
          <a:xfrm>
            <a:off x="6320666" y="2611315"/>
            <a:ext cx="460382" cy="307777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s-ES" sz="1400" b="1" dirty="0" smtClean="0">
                <a:solidFill>
                  <a:srgbClr val="C00000"/>
                </a:solidFill>
              </a:rPr>
              <a:t>x-x</a:t>
            </a:r>
            <a:r>
              <a:rPr lang="es-ES" sz="900" b="1" dirty="0" smtClean="0">
                <a:solidFill>
                  <a:srgbClr val="C00000"/>
                </a:solidFill>
              </a:rPr>
              <a:t>0</a:t>
            </a:r>
            <a:endParaRPr lang="es-ES" sz="1400" b="1" dirty="0">
              <a:solidFill>
                <a:srgbClr val="C00000"/>
              </a:solidFill>
            </a:endParaRPr>
          </a:p>
        </p:txBody>
      </p:sp>
      <p:sp>
        <p:nvSpPr>
          <p:cNvPr id="91" name="90 Cerrar llave"/>
          <p:cNvSpPr/>
          <p:nvPr/>
        </p:nvSpPr>
        <p:spPr>
          <a:xfrm rot="5400000">
            <a:off x="6442805" y="2066201"/>
            <a:ext cx="159336" cy="993329"/>
          </a:xfrm>
          <a:prstGeom prst="rightBrace">
            <a:avLst>
              <a:gd name="adj1" fmla="val 8333"/>
              <a:gd name="adj2" fmla="val 50689"/>
            </a:avLst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92" name="91 Arco"/>
          <p:cNvSpPr/>
          <p:nvPr/>
        </p:nvSpPr>
        <p:spPr>
          <a:xfrm>
            <a:off x="5953461" y="2246081"/>
            <a:ext cx="165602" cy="165107"/>
          </a:xfrm>
          <a:prstGeom prst="arc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grpSp>
        <p:nvGrpSpPr>
          <p:cNvPr id="93" name="92 Grupo"/>
          <p:cNvGrpSpPr/>
          <p:nvPr/>
        </p:nvGrpSpPr>
        <p:grpSpPr>
          <a:xfrm>
            <a:off x="5292080" y="476672"/>
            <a:ext cx="1811376" cy="615554"/>
            <a:chOff x="3635896" y="2537831"/>
            <a:chExt cx="1811376" cy="615554"/>
          </a:xfrm>
        </p:grpSpPr>
        <p:graphicFrame>
          <p:nvGraphicFramePr>
            <p:cNvPr id="94" name="93 Objeto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4129325152"/>
                </p:ext>
              </p:extLst>
            </p:nvPr>
          </p:nvGraphicFramePr>
          <p:xfrm>
            <a:off x="3935749" y="2775789"/>
            <a:ext cx="190500" cy="1651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122" name="Ecuación" r:id="rId5" imgW="190440" imgH="164880" progId="Equation.3">
                    <p:embed/>
                  </p:oleObj>
                </mc:Choice>
                <mc:Fallback>
                  <p:oleObj name="Ecuación" r:id="rId5" imgW="190440" imgH="164880" progId="Equation.3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4"/>
                        <a:stretch>
                          <a:fillRect/>
                        </a:stretch>
                      </p:blipFill>
                      <p:spPr>
                        <a:xfrm>
                          <a:off x="3935749" y="2775789"/>
                          <a:ext cx="190500" cy="16510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95" name="94 CuadroTexto"/>
            <p:cNvSpPr txBox="1"/>
            <p:nvPr/>
          </p:nvSpPr>
          <p:spPr>
            <a:xfrm>
              <a:off x="3635896" y="2673673"/>
              <a:ext cx="69762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ES" dirty="0" err="1">
                  <a:solidFill>
                    <a:srgbClr val="3333FF"/>
                  </a:solidFill>
                </a:rPr>
                <a:t>t</a:t>
              </a:r>
              <a:r>
                <a:rPr lang="es-ES" dirty="0" err="1" smtClean="0">
                  <a:solidFill>
                    <a:srgbClr val="3333FF"/>
                  </a:solidFill>
                </a:rPr>
                <a:t>g</a:t>
              </a:r>
              <a:r>
                <a:rPr lang="es-ES" dirty="0" smtClean="0">
                  <a:solidFill>
                    <a:srgbClr val="3333FF"/>
                  </a:solidFill>
                </a:rPr>
                <a:t>    =</a:t>
              </a:r>
              <a:endParaRPr lang="es-ES" dirty="0">
                <a:solidFill>
                  <a:srgbClr val="3333FF"/>
                </a:solidFill>
              </a:endParaRPr>
            </a:p>
          </p:txBody>
        </p:sp>
        <p:sp>
          <p:nvSpPr>
            <p:cNvPr id="96" name="95 CuadroTexto"/>
            <p:cNvSpPr txBox="1"/>
            <p:nvPr/>
          </p:nvSpPr>
          <p:spPr>
            <a:xfrm>
              <a:off x="4297277" y="2537831"/>
              <a:ext cx="797013" cy="307777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s-ES" sz="1400" b="1" dirty="0" smtClean="0">
                  <a:solidFill>
                    <a:srgbClr val="3333FF"/>
                  </a:solidFill>
                </a:rPr>
                <a:t>f(x)-f(x</a:t>
              </a:r>
              <a:r>
                <a:rPr lang="es-ES" sz="900" b="1" dirty="0" smtClean="0">
                  <a:solidFill>
                    <a:srgbClr val="3333FF"/>
                  </a:solidFill>
                </a:rPr>
                <a:t>0</a:t>
              </a:r>
              <a:r>
                <a:rPr lang="es-ES" sz="1400" b="1" dirty="0" smtClean="0">
                  <a:solidFill>
                    <a:srgbClr val="3333FF"/>
                  </a:solidFill>
                </a:rPr>
                <a:t>)</a:t>
              </a:r>
              <a:endParaRPr lang="es-ES" sz="1400" b="1" dirty="0">
                <a:solidFill>
                  <a:srgbClr val="3333FF"/>
                </a:solidFill>
              </a:endParaRPr>
            </a:p>
          </p:txBody>
        </p:sp>
        <p:sp>
          <p:nvSpPr>
            <p:cNvPr id="97" name="96 CuadroTexto"/>
            <p:cNvSpPr txBox="1"/>
            <p:nvPr/>
          </p:nvSpPr>
          <p:spPr>
            <a:xfrm>
              <a:off x="4465592" y="2845608"/>
              <a:ext cx="460382" cy="307777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s-ES" sz="1400" b="1" dirty="0" smtClean="0">
                  <a:solidFill>
                    <a:srgbClr val="3333FF"/>
                  </a:solidFill>
                </a:rPr>
                <a:t>x-x</a:t>
              </a:r>
              <a:r>
                <a:rPr lang="es-ES" sz="900" b="1" dirty="0" smtClean="0">
                  <a:solidFill>
                    <a:srgbClr val="3333FF"/>
                  </a:solidFill>
                </a:rPr>
                <a:t>0</a:t>
              </a:r>
              <a:endParaRPr lang="es-ES" sz="1400" b="1" dirty="0">
                <a:solidFill>
                  <a:srgbClr val="3333FF"/>
                </a:solidFill>
              </a:endParaRPr>
            </a:p>
          </p:txBody>
        </p:sp>
        <p:cxnSp>
          <p:nvCxnSpPr>
            <p:cNvPr id="98" name="97 Conector recto"/>
            <p:cNvCxnSpPr/>
            <p:nvPr/>
          </p:nvCxnSpPr>
          <p:spPr>
            <a:xfrm>
              <a:off x="4311738" y="2871530"/>
              <a:ext cx="705488" cy="3974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9" name="98 CuadroTexto"/>
            <p:cNvSpPr txBox="1"/>
            <p:nvPr/>
          </p:nvSpPr>
          <p:spPr>
            <a:xfrm>
              <a:off x="5094290" y="2660942"/>
              <a:ext cx="35298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ES" dirty="0" smtClean="0">
                  <a:solidFill>
                    <a:srgbClr val="3333FF"/>
                  </a:solidFill>
                </a:rPr>
                <a:t>= </a:t>
              </a:r>
              <a:endParaRPr lang="es-ES" dirty="0">
                <a:solidFill>
                  <a:srgbClr val="3333FF"/>
                </a:solidFill>
              </a:endParaRPr>
            </a:p>
          </p:txBody>
        </p:sp>
      </p:grpSp>
      <p:graphicFrame>
        <p:nvGraphicFramePr>
          <p:cNvPr id="105" name="104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02385303"/>
              </p:ext>
            </p:extLst>
          </p:nvPr>
        </p:nvGraphicFramePr>
        <p:xfrm>
          <a:off x="1617927" y="2146992"/>
          <a:ext cx="241206" cy="17146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3" name="Ecuación" r:id="rId6" imgW="190440" imgH="164880" progId="Equation.3">
                  <p:embed/>
                </p:oleObj>
              </mc:Choice>
              <mc:Fallback>
                <p:oleObj name="Ecuación" r:id="rId6" imgW="190440" imgH="16488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617927" y="2146992"/>
                        <a:ext cx="241206" cy="17146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6" name="105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47834316"/>
              </p:ext>
            </p:extLst>
          </p:nvPr>
        </p:nvGraphicFramePr>
        <p:xfrm>
          <a:off x="6151369" y="2143825"/>
          <a:ext cx="241300" cy="171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4" name="Ecuación" r:id="rId8" imgW="190440" imgH="164880" progId="Equation.3">
                  <p:embed/>
                </p:oleObj>
              </mc:Choice>
              <mc:Fallback>
                <p:oleObj name="Ecuación" r:id="rId8" imgW="190440" imgH="164880" progId="Equation.3">
                  <p:embed/>
                  <p:pic>
                    <p:nvPicPr>
                      <p:cNvPr id="0" name="104 Objeto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51369" y="2143825"/>
                        <a:ext cx="241300" cy="1714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07" name="106 Conector recto"/>
          <p:cNvCxnSpPr/>
          <p:nvPr/>
        </p:nvCxnSpPr>
        <p:spPr>
          <a:xfrm>
            <a:off x="516173" y="3645024"/>
            <a:ext cx="0" cy="288032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107 Conector recto"/>
          <p:cNvCxnSpPr/>
          <p:nvPr/>
        </p:nvCxnSpPr>
        <p:spPr>
          <a:xfrm>
            <a:off x="516173" y="6525344"/>
            <a:ext cx="288032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9" name="108 Forma libre"/>
          <p:cNvSpPr/>
          <p:nvPr/>
        </p:nvSpPr>
        <p:spPr>
          <a:xfrm>
            <a:off x="1020229" y="4447057"/>
            <a:ext cx="2831691" cy="1832918"/>
          </a:xfrm>
          <a:custGeom>
            <a:avLst/>
            <a:gdLst>
              <a:gd name="connsiteX0" fmla="*/ 0 w 2831691"/>
              <a:gd name="connsiteY0" fmla="*/ 1832918 h 1832918"/>
              <a:gd name="connsiteX1" fmla="*/ 250723 w 2831691"/>
              <a:gd name="connsiteY1" fmla="*/ 918518 h 1832918"/>
              <a:gd name="connsiteX2" fmla="*/ 840658 w 2831691"/>
              <a:gd name="connsiteY2" fmla="*/ 299085 h 1832918"/>
              <a:gd name="connsiteX3" fmla="*/ 1637071 w 2831691"/>
              <a:gd name="connsiteY3" fmla="*/ 18866 h 1832918"/>
              <a:gd name="connsiteX4" fmla="*/ 2831691 w 2831691"/>
              <a:gd name="connsiteY4" fmla="*/ 48363 h 18329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831691" h="1832918">
                <a:moveTo>
                  <a:pt x="0" y="1832918"/>
                </a:moveTo>
                <a:cubicBezTo>
                  <a:pt x="55306" y="1503537"/>
                  <a:pt x="110613" y="1174157"/>
                  <a:pt x="250723" y="918518"/>
                </a:cubicBezTo>
                <a:cubicBezTo>
                  <a:pt x="390833" y="662879"/>
                  <a:pt x="609600" y="449027"/>
                  <a:pt x="840658" y="299085"/>
                </a:cubicBezTo>
                <a:cubicBezTo>
                  <a:pt x="1071716" y="149143"/>
                  <a:pt x="1305232" y="60653"/>
                  <a:pt x="1637071" y="18866"/>
                </a:cubicBezTo>
                <a:cubicBezTo>
                  <a:pt x="1968910" y="-22921"/>
                  <a:pt x="2400300" y="12721"/>
                  <a:pt x="2831691" y="48363"/>
                </a:cubicBezTo>
              </a:path>
            </a:pathLst>
          </a:cu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10" name="109 Elipse"/>
          <p:cNvSpPr/>
          <p:nvPr/>
        </p:nvSpPr>
        <p:spPr>
          <a:xfrm>
            <a:off x="1108943" y="5507532"/>
            <a:ext cx="144016" cy="1440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11" name="110 Elipse"/>
          <p:cNvSpPr/>
          <p:nvPr/>
        </p:nvSpPr>
        <p:spPr>
          <a:xfrm>
            <a:off x="1640866" y="4776179"/>
            <a:ext cx="144016" cy="1440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cxnSp>
        <p:nvCxnSpPr>
          <p:cNvPr id="112" name="111 Conector recto"/>
          <p:cNvCxnSpPr>
            <a:stCxn id="110" idx="7"/>
            <a:endCxn id="111" idx="3"/>
          </p:cNvCxnSpPr>
          <p:nvPr/>
        </p:nvCxnSpPr>
        <p:spPr>
          <a:xfrm flipV="1">
            <a:off x="1231868" y="4899104"/>
            <a:ext cx="430089" cy="629519"/>
          </a:xfrm>
          <a:prstGeom prst="line">
            <a:avLst/>
          </a:prstGeom>
          <a:ln w="19050"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3" name="112 CuadroTexto"/>
          <p:cNvSpPr txBox="1"/>
          <p:nvPr/>
        </p:nvSpPr>
        <p:spPr>
          <a:xfrm>
            <a:off x="800845" y="5582344"/>
            <a:ext cx="3080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b="1" dirty="0" smtClean="0"/>
              <a:t>P</a:t>
            </a:r>
            <a:endParaRPr lang="es-ES" b="1" dirty="0"/>
          </a:p>
        </p:txBody>
      </p:sp>
      <p:sp>
        <p:nvSpPr>
          <p:cNvPr id="114" name="113 CuadroTexto"/>
          <p:cNvSpPr txBox="1"/>
          <p:nvPr/>
        </p:nvSpPr>
        <p:spPr>
          <a:xfrm>
            <a:off x="1835633" y="4685162"/>
            <a:ext cx="3433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b="1" dirty="0" smtClean="0"/>
              <a:t>Q</a:t>
            </a:r>
            <a:endParaRPr lang="es-ES" b="1" dirty="0"/>
          </a:p>
        </p:txBody>
      </p:sp>
      <p:cxnSp>
        <p:nvCxnSpPr>
          <p:cNvPr id="115" name="114 Conector recto"/>
          <p:cNvCxnSpPr>
            <a:stCxn id="110" idx="1"/>
          </p:cNvCxnSpPr>
          <p:nvPr/>
        </p:nvCxnSpPr>
        <p:spPr>
          <a:xfrm flipV="1">
            <a:off x="1130034" y="5518077"/>
            <a:ext cx="582120" cy="1054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6" name="115 Conector recto"/>
          <p:cNvCxnSpPr/>
          <p:nvPr/>
        </p:nvCxnSpPr>
        <p:spPr>
          <a:xfrm flipH="1">
            <a:off x="1712154" y="4869993"/>
            <a:ext cx="720" cy="65335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7" name="116 CuadroTexto"/>
          <p:cNvSpPr txBox="1"/>
          <p:nvPr/>
        </p:nvSpPr>
        <p:spPr>
          <a:xfrm>
            <a:off x="2171479" y="4137467"/>
            <a:ext cx="675185" cy="307777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s-ES" sz="1400" b="1" dirty="0" smtClean="0">
                <a:solidFill>
                  <a:srgbClr val="C00000"/>
                </a:solidFill>
              </a:rPr>
              <a:t>(</a:t>
            </a:r>
            <a:r>
              <a:rPr lang="es-ES" sz="1400" b="1" dirty="0" err="1">
                <a:solidFill>
                  <a:srgbClr val="C00000"/>
                </a:solidFill>
              </a:rPr>
              <a:t>x</a:t>
            </a:r>
            <a:r>
              <a:rPr lang="es-ES" sz="1400" b="1" dirty="0" err="1" smtClean="0">
                <a:solidFill>
                  <a:srgbClr val="C00000"/>
                </a:solidFill>
              </a:rPr>
              <a:t>,f</a:t>
            </a:r>
            <a:r>
              <a:rPr lang="es-ES" sz="1400" b="1" dirty="0" smtClean="0">
                <a:solidFill>
                  <a:srgbClr val="C00000"/>
                </a:solidFill>
              </a:rPr>
              <a:t>(x))</a:t>
            </a:r>
            <a:endParaRPr lang="es-ES" sz="1400" b="1" dirty="0">
              <a:solidFill>
                <a:srgbClr val="C00000"/>
              </a:solidFill>
            </a:endParaRPr>
          </a:p>
        </p:txBody>
      </p:sp>
      <p:cxnSp>
        <p:nvCxnSpPr>
          <p:cNvPr id="118" name="117 Conector recto"/>
          <p:cNvCxnSpPr/>
          <p:nvPr/>
        </p:nvCxnSpPr>
        <p:spPr>
          <a:xfrm>
            <a:off x="2448161" y="6453336"/>
            <a:ext cx="0" cy="1440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9" name="118 CuadroTexto"/>
          <p:cNvSpPr txBox="1"/>
          <p:nvPr/>
        </p:nvSpPr>
        <p:spPr>
          <a:xfrm>
            <a:off x="2304145" y="6516052"/>
            <a:ext cx="290464" cy="369332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s-ES" b="1" dirty="0" smtClean="0">
                <a:solidFill>
                  <a:srgbClr val="C00000"/>
                </a:solidFill>
              </a:rPr>
              <a:t>x</a:t>
            </a:r>
            <a:endParaRPr lang="es-ES" b="1" dirty="0">
              <a:solidFill>
                <a:srgbClr val="C00000"/>
              </a:solidFill>
            </a:endParaRPr>
          </a:p>
        </p:txBody>
      </p:sp>
      <p:sp>
        <p:nvSpPr>
          <p:cNvPr id="120" name="119 Cerrar llave"/>
          <p:cNvSpPr/>
          <p:nvPr/>
        </p:nvSpPr>
        <p:spPr>
          <a:xfrm>
            <a:off x="1834054" y="4829695"/>
            <a:ext cx="118164" cy="688382"/>
          </a:xfrm>
          <a:prstGeom prst="rightBrace">
            <a:avLst>
              <a:gd name="adj1" fmla="val 8333"/>
              <a:gd name="adj2" fmla="val 50689"/>
            </a:avLst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22" name="121 CuadroTexto"/>
          <p:cNvSpPr txBox="1"/>
          <p:nvPr/>
        </p:nvSpPr>
        <p:spPr>
          <a:xfrm>
            <a:off x="936173" y="6504617"/>
            <a:ext cx="348172" cy="369332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s-ES" b="1" dirty="0" smtClean="0">
                <a:solidFill>
                  <a:srgbClr val="C00000"/>
                </a:solidFill>
              </a:rPr>
              <a:t>x</a:t>
            </a:r>
            <a:r>
              <a:rPr lang="es-ES" sz="900" b="1" dirty="0" smtClean="0">
                <a:solidFill>
                  <a:srgbClr val="C00000"/>
                </a:solidFill>
              </a:rPr>
              <a:t>0</a:t>
            </a:r>
            <a:endParaRPr lang="es-ES" sz="900" b="1" dirty="0">
              <a:solidFill>
                <a:srgbClr val="C00000"/>
              </a:solidFill>
            </a:endParaRPr>
          </a:p>
        </p:txBody>
      </p:sp>
      <p:cxnSp>
        <p:nvCxnSpPr>
          <p:cNvPr id="123" name="122 Conector recto"/>
          <p:cNvCxnSpPr/>
          <p:nvPr/>
        </p:nvCxnSpPr>
        <p:spPr>
          <a:xfrm>
            <a:off x="1168166" y="6444044"/>
            <a:ext cx="0" cy="1440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4" name="123 CuadroTexto"/>
          <p:cNvSpPr txBox="1"/>
          <p:nvPr/>
        </p:nvSpPr>
        <p:spPr>
          <a:xfrm>
            <a:off x="454897" y="5299980"/>
            <a:ext cx="790601" cy="307777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s-ES" sz="1400" b="1" dirty="0" smtClean="0">
                <a:solidFill>
                  <a:srgbClr val="C00000"/>
                </a:solidFill>
              </a:rPr>
              <a:t>(x</a:t>
            </a:r>
            <a:r>
              <a:rPr lang="es-ES" sz="900" b="1" dirty="0" smtClean="0">
                <a:solidFill>
                  <a:srgbClr val="C00000"/>
                </a:solidFill>
              </a:rPr>
              <a:t>0</a:t>
            </a:r>
            <a:r>
              <a:rPr lang="es-ES" sz="1400" b="1" dirty="0" smtClean="0">
                <a:solidFill>
                  <a:srgbClr val="C00000"/>
                </a:solidFill>
              </a:rPr>
              <a:t>,f(x</a:t>
            </a:r>
            <a:r>
              <a:rPr lang="es-ES" sz="900" b="1" dirty="0" smtClean="0">
                <a:solidFill>
                  <a:srgbClr val="C00000"/>
                </a:solidFill>
              </a:rPr>
              <a:t>0</a:t>
            </a:r>
            <a:r>
              <a:rPr lang="es-ES" sz="1400" b="1" dirty="0" smtClean="0">
                <a:solidFill>
                  <a:srgbClr val="C00000"/>
                </a:solidFill>
              </a:rPr>
              <a:t>))</a:t>
            </a:r>
            <a:endParaRPr lang="es-ES" sz="1400" b="1" dirty="0">
              <a:solidFill>
                <a:srgbClr val="C00000"/>
              </a:solidFill>
            </a:endParaRPr>
          </a:p>
        </p:txBody>
      </p:sp>
      <p:sp>
        <p:nvSpPr>
          <p:cNvPr id="125" name="124 CuadroTexto"/>
          <p:cNvSpPr txBox="1"/>
          <p:nvPr/>
        </p:nvSpPr>
        <p:spPr>
          <a:xfrm>
            <a:off x="1956333" y="5079347"/>
            <a:ext cx="797013" cy="307777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s-ES" sz="1400" b="1" dirty="0" smtClean="0">
                <a:solidFill>
                  <a:srgbClr val="C00000"/>
                </a:solidFill>
              </a:rPr>
              <a:t>f(x)-f(x</a:t>
            </a:r>
            <a:r>
              <a:rPr lang="es-ES" sz="900" b="1" dirty="0" smtClean="0">
                <a:solidFill>
                  <a:srgbClr val="C00000"/>
                </a:solidFill>
              </a:rPr>
              <a:t>0</a:t>
            </a:r>
            <a:r>
              <a:rPr lang="es-ES" sz="1400" b="1" dirty="0" smtClean="0">
                <a:solidFill>
                  <a:srgbClr val="C00000"/>
                </a:solidFill>
              </a:rPr>
              <a:t>)</a:t>
            </a:r>
            <a:endParaRPr lang="es-ES" sz="1400" b="1" dirty="0">
              <a:solidFill>
                <a:srgbClr val="C00000"/>
              </a:solidFill>
            </a:endParaRPr>
          </a:p>
        </p:txBody>
      </p:sp>
      <p:sp>
        <p:nvSpPr>
          <p:cNvPr id="126" name="125 CuadroTexto"/>
          <p:cNvSpPr txBox="1"/>
          <p:nvPr/>
        </p:nvSpPr>
        <p:spPr>
          <a:xfrm>
            <a:off x="1251771" y="5796708"/>
            <a:ext cx="460382" cy="307777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s-ES" sz="1400" b="1" dirty="0" smtClean="0">
                <a:solidFill>
                  <a:srgbClr val="C00000"/>
                </a:solidFill>
              </a:rPr>
              <a:t>x-x</a:t>
            </a:r>
            <a:r>
              <a:rPr lang="es-ES" sz="900" b="1" dirty="0" smtClean="0">
                <a:solidFill>
                  <a:srgbClr val="C00000"/>
                </a:solidFill>
              </a:rPr>
              <a:t>0</a:t>
            </a:r>
            <a:endParaRPr lang="es-ES" sz="1400" b="1" dirty="0">
              <a:solidFill>
                <a:srgbClr val="C00000"/>
              </a:solidFill>
            </a:endParaRPr>
          </a:p>
        </p:txBody>
      </p:sp>
      <p:sp>
        <p:nvSpPr>
          <p:cNvPr id="127" name="126 Cerrar llave"/>
          <p:cNvSpPr/>
          <p:nvPr/>
        </p:nvSpPr>
        <p:spPr>
          <a:xfrm rot="5400000">
            <a:off x="1414210" y="5500585"/>
            <a:ext cx="146979" cy="448907"/>
          </a:xfrm>
          <a:prstGeom prst="rightBrace">
            <a:avLst>
              <a:gd name="adj1" fmla="val 8333"/>
              <a:gd name="adj2" fmla="val 50689"/>
            </a:avLst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28" name="127 Arco"/>
          <p:cNvSpPr/>
          <p:nvPr/>
        </p:nvSpPr>
        <p:spPr>
          <a:xfrm>
            <a:off x="1215593" y="5414433"/>
            <a:ext cx="165602" cy="165107"/>
          </a:xfrm>
          <a:prstGeom prst="arc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graphicFrame>
        <p:nvGraphicFramePr>
          <p:cNvPr id="130" name="129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38502180"/>
              </p:ext>
            </p:extLst>
          </p:nvPr>
        </p:nvGraphicFramePr>
        <p:xfrm>
          <a:off x="983421" y="3987508"/>
          <a:ext cx="190500" cy="165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5" name="Ecuación" r:id="rId10" imgW="190440" imgH="164880" progId="Equation.3">
                  <p:embed/>
                </p:oleObj>
              </mc:Choice>
              <mc:Fallback>
                <p:oleObj name="Ecuación" r:id="rId10" imgW="190440" imgH="16488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983421" y="3987508"/>
                        <a:ext cx="190500" cy="1651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1" name="130 CuadroTexto"/>
          <p:cNvSpPr txBox="1"/>
          <p:nvPr/>
        </p:nvSpPr>
        <p:spPr>
          <a:xfrm>
            <a:off x="683568" y="3885392"/>
            <a:ext cx="6976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err="1">
                <a:solidFill>
                  <a:srgbClr val="3333FF"/>
                </a:solidFill>
              </a:rPr>
              <a:t>t</a:t>
            </a:r>
            <a:r>
              <a:rPr lang="es-ES" dirty="0" err="1" smtClean="0">
                <a:solidFill>
                  <a:srgbClr val="3333FF"/>
                </a:solidFill>
              </a:rPr>
              <a:t>g</a:t>
            </a:r>
            <a:r>
              <a:rPr lang="es-ES" dirty="0" smtClean="0">
                <a:solidFill>
                  <a:srgbClr val="3333FF"/>
                </a:solidFill>
              </a:rPr>
              <a:t>    =</a:t>
            </a:r>
            <a:endParaRPr lang="es-ES" dirty="0">
              <a:solidFill>
                <a:srgbClr val="3333FF"/>
              </a:solidFill>
            </a:endParaRPr>
          </a:p>
        </p:txBody>
      </p:sp>
      <p:sp>
        <p:nvSpPr>
          <p:cNvPr id="132" name="131 CuadroTexto"/>
          <p:cNvSpPr txBox="1"/>
          <p:nvPr/>
        </p:nvSpPr>
        <p:spPr>
          <a:xfrm>
            <a:off x="1344949" y="3749550"/>
            <a:ext cx="797013" cy="307777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s-ES" sz="1400" b="1" dirty="0" smtClean="0">
                <a:solidFill>
                  <a:srgbClr val="3333FF"/>
                </a:solidFill>
              </a:rPr>
              <a:t>f(x)-f(x</a:t>
            </a:r>
            <a:r>
              <a:rPr lang="es-ES" sz="900" b="1" dirty="0" smtClean="0">
                <a:solidFill>
                  <a:srgbClr val="3333FF"/>
                </a:solidFill>
              </a:rPr>
              <a:t>0</a:t>
            </a:r>
            <a:r>
              <a:rPr lang="es-ES" sz="1400" b="1" dirty="0" smtClean="0">
                <a:solidFill>
                  <a:srgbClr val="3333FF"/>
                </a:solidFill>
              </a:rPr>
              <a:t>)</a:t>
            </a:r>
            <a:endParaRPr lang="es-ES" sz="1400" b="1" dirty="0">
              <a:solidFill>
                <a:srgbClr val="3333FF"/>
              </a:solidFill>
            </a:endParaRPr>
          </a:p>
        </p:txBody>
      </p:sp>
      <p:sp>
        <p:nvSpPr>
          <p:cNvPr id="133" name="132 CuadroTexto"/>
          <p:cNvSpPr txBox="1"/>
          <p:nvPr/>
        </p:nvSpPr>
        <p:spPr>
          <a:xfrm>
            <a:off x="1513264" y="4057327"/>
            <a:ext cx="460382" cy="307777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s-ES" sz="1400" b="1" dirty="0" smtClean="0">
                <a:solidFill>
                  <a:srgbClr val="3333FF"/>
                </a:solidFill>
              </a:rPr>
              <a:t>x-x</a:t>
            </a:r>
            <a:r>
              <a:rPr lang="es-ES" sz="900" b="1" dirty="0" smtClean="0">
                <a:solidFill>
                  <a:srgbClr val="3333FF"/>
                </a:solidFill>
              </a:rPr>
              <a:t>0</a:t>
            </a:r>
            <a:endParaRPr lang="es-ES" sz="1400" b="1" dirty="0">
              <a:solidFill>
                <a:srgbClr val="3333FF"/>
              </a:solidFill>
            </a:endParaRPr>
          </a:p>
        </p:txBody>
      </p:sp>
      <p:cxnSp>
        <p:nvCxnSpPr>
          <p:cNvPr id="134" name="133 Conector recto"/>
          <p:cNvCxnSpPr/>
          <p:nvPr/>
        </p:nvCxnSpPr>
        <p:spPr>
          <a:xfrm>
            <a:off x="1359410" y="4083249"/>
            <a:ext cx="705488" cy="397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5" name="134 CuadroTexto"/>
          <p:cNvSpPr txBox="1"/>
          <p:nvPr/>
        </p:nvSpPr>
        <p:spPr>
          <a:xfrm>
            <a:off x="2141962" y="3872661"/>
            <a:ext cx="3529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>
                <a:solidFill>
                  <a:srgbClr val="3333FF"/>
                </a:solidFill>
              </a:rPr>
              <a:t>= </a:t>
            </a:r>
            <a:endParaRPr lang="es-ES" dirty="0">
              <a:solidFill>
                <a:srgbClr val="3333FF"/>
              </a:solidFill>
            </a:endParaRPr>
          </a:p>
        </p:txBody>
      </p:sp>
      <p:graphicFrame>
        <p:nvGraphicFramePr>
          <p:cNvPr id="136" name="135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03670217"/>
              </p:ext>
            </p:extLst>
          </p:nvPr>
        </p:nvGraphicFramePr>
        <p:xfrm>
          <a:off x="1446912" y="5381860"/>
          <a:ext cx="143228" cy="10176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6" name="Ecuación" r:id="rId11" imgW="190440" imgH="164880" progId="Equation.3">
                  <p:embed/>
                </p:oleObj>
              </mc:Choice>
              <mc:Fallback>
                <p:oleObj name="Ecuación" r:id="rId11" imgW="190440" imgH="1648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6912" y="5381860"/>
                        <a:ext cx="143228" cy="10176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1" name="140 Elipse"/>
          <p:cNvSpPr/>
          <p:nvPr/>
        </p:nvSpPr>
        <p:spPr>
          <a:xfrm>
            <a:off x="35496" y="476672"/>
            <a:ext cx="420000" cy="360040"/>
          </a:xfrm>
          <a:prstGeom prst="ellipse">
            <a:avLst/>
          </a:prstGeom>
          <a:solidFill>
            <a:srgbClr val="00FF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42" name="141 CuadroTexto"/>
          <p:cNvSpPr txBox="1"/>
          <p:nvPr/>
        </p:nvSpPr>
        <p:spPr>
          <a:xfrm>
            <a:off x="94653" y="46738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b="1" dirty="0" smtClean="0"/>
              <a:t>1</a:t>
            </a:r>
            <a:endParaRPr lang="es-ES" b="1" dirty="0"/>
          </a:p>
        </p:txBody>
      </p:sp>
      <p:sp>
        <p:nvSpPr>
          <p:cNvPr id="143" name="142 Elipse"/>
          <p:cNvSpPr/>
          <p:nvPr/>
        </p:nvSpPr>
        <p:spPr>
          <a:xfrm>
            <a:off x="4644008" y="476672"/>
            <a:ext cx="420000" cy="360040"/>
          </a:xfrm>
          <a:prstGeom prst="ellipse">
            <a:avLst/>
          </a:prstGeom>
          <a:solidFill>
            <a:srgbClr val="00FF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44" name="143 CuadroTexto"/>
          <p:cNvSpPr txBox="1"/>
          <p:nvPr/>
        </p:nvSpPr>
        <p:spPr>
          <a:xfrm>
            <a:off x="4703165" y="46738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b="1" dirty="0" smtClean="0"/>
              <a:t>2</a:t>
            </a:r>
            <a:endParaRPr lang="es-ES" b="1" dirty="0"/>
          </a:p>
        </p:txBody>
      </p:sp>
      <p:sp>
        <p:nvSpPr>
          <p:cNvPr id="145" name="144 Elipse"/>
          <p:cNvSpPr/>
          <p:nvPr/>
        </p:nvSpPr>
        <p:spPr>
          <a:xfrm>
            <a:off x="35496" y="3645024"/>
            <a:ext cx="420000" cy="360040"/>
          </a:xfrm>
          <a:prstGeom prst="ellipse">
            <a:avLst/>
          </a:prstGeom>
          <a:solidFill>
            <a:srgbClr val="00FF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46" name="145 CuadroTexto"/>
          <p:cNvSpPr txBox="1"/>
          <p:nvPr/>
        </p:nvSpPr>
        <p:spPr>
          <a:xfrm>
            <a:off x="94653" y="3635732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b="1" dirty="0" smtClean="0"/>
              <a:t>3</a:t>
            </a:r>
            <a:endParaRPr lang="es-ES" b="1" dirty="0"/>
          </a:p>
        </p:txBody>
      </p:sp>
      <p:cxnSp>
        <p:nvCxnSpPr>
          <p:cNvPr id="147" name="146 Conector recto"/>
          <p:cNvCxnSpPr/>
          <p:nvPr/>
        </p:nvCxnSpPr>
        <p:spPr>
          <a:xfrm>
            <a:off x="5124685" y="3645024"/>
            <a:ext cx="0" cy="288032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8" name="147 Conector recto"/>
          <p:cNvCxnSpPr/>
          <p:nvPr/>
        </p:nvCxnSpPr>
        <p:spPr>
          <a:xfrm>
            <a:off x="5082313" y="6525344"/>
            <a:ext cx="288032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9" name="148 Forma libre"/>
          <p:cNvSpPr/>
          <p:nvPr/>
        </p:nvSpPr>
        <p:spPr>
          <a:xfrm>
            <a:off x="5628741" y="4447057"/>
            <a:ext cx="2831691" cy="1832918"/>
          </a:xfrm>
          <a:custGeom>
            <a:avLst/>
            <a:gdLst>
              <a:gd name="connsiteX0" fmla="*/ 0 w 2831691"/>
              <a:gd name="connsiteY0" fmla="*/ 1832918 h 1832918"/>
              <a:gd name="connsiteX1" fmla="*/ 250723 w 2831691"/>
              <a:gd name="connsiteY1" fmla="*/ 918518 h 1832918"/>
              <a:gd name="connsiteX2" fmla="*/ 840658 w 2831691"/>
              <a:gd name="connsiteY2" fmla="*/ 299085 h 1832918"/>
              <a:gd name="connsiteX3" fmla="*/ 1637071 w 2831691"/>
              <a:gd name="connsiteY3" fmla="*/ 18866 h 1832918"/>
              <a:gd name="connsiteX4" fmla="*/ 2831691 w 2831691"/>
              <a:gd name="connsiteY4" fmla="*/ 48363 h 18329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831691" h="1832918">
                <a:moveTo>
                  <a:pt x="0" y="1832918"/>
                </a:moveTo>
                <a:cubicBezTo>
                  <a:pt x="55306" y="1503537"/>
                  <a:pt x="110613" y="1174157"/>
                  <a:pt x="250723" y="918518"/>
                </a:cubicBezTo>
                <a:cubicBezTo>
                  <a:pt x="390833" y="662879"/>
                  <a:pt x="609600" y="449027"/>
                  <a:pt x="840658" y="299085"/>
                </a:cubicBezTo>
                <a:cubicBezTo>
                  <a:pt x="1071716" y="149143"/>
                  <a:pt x="1305232" y="60653"/>
                  <a:pt x="1637071" y="18866"/>
                </a:cubicBezTo>
                <a:cubicBezTo>
                  <a:pt x="1968910" y="-22921"/>
                  <a:pt x="2400300" y="12721"/>
                  <a:pt x="2831691" y="48363"/>
                </a:cubicBezTo>
              </a:path>
            </a:pathLst>
          </a:cu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50" name="149 Elipse"/>
          <p:cNvSpPr/>
          <p:nvPr/>
        </p:nvSpPr>
        <p:spPr>
          <a:xfrm>
            <a:off x="5717455" y="5507532"/>
            <a:ext cx="144016" cy="1440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53" name="152 CuadroTexto"/>
          <p:cNvSpPr txBox="1"/>
          <p:nvPr/>
        </p:nvSpPr>
        <p:spPr>
          <a:xfrm>
            <a:off x="5409357" y="5582344"/>
            <a:ext cx="3080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b="1" dirty="0" smtClean="0"/>
              <a:t>P</a:t>
            </a:r>
            <a:endParaRPr lang="es-ES" b="1" dirty="0"/>
          </a:p>
        </p:txBody>
      </p:sp>
      <p:sp>
        <p:nvSpPr>
          <p:cNvPr id="154" name="153 CuadroTexto"/>
          <p:cNvSpPr txBox="1"/>
          <p:nvPr/>
        </p:nvSpPr>
        <p:spPr>
          <a:xfrm>
            <a:off x="5604996" y="5029197"/>
            <a:ext cx="3433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b="1" dirty="0" smtClean="0"/>
              <a:t>Q</a:t>
            </a:r>
            <a:endParaRPr lang="es-ES" b="1" dirty="0"/>
          </a:p>
        </p:txBody>
      </p:sp>
      <p:sp>
        <p:nvSpPr>
          <p:cNvPr id="157" name="156 CuadroTexto"/>
          <p:cNvSpPr txBox="1"/>
          <p:nvPr/>
        </p:nvSpPr>
        <p:spPr>
          <a:xfrm>
            <a:off x="5981557" y="5175851"/>
            <a:ext cx="675185" cy="307777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s-ES" sz="1400" b="1" dirty="0" smtClean="0">
                <a:solidFill>
                  <a:srgbClr val="C00000"/>
                </a:solidFill>
              </a:rPr>
              <a:t>(</a:t>
            </a:r>
            <a:r>
              <a:rPr lang="es-ES" sz="1400" b="1" dirty="0" err="1">
                <a:solidFill>
                  <a:srgbClr val="C00000"/>
                </a:solidFill>
              </a:rPr>
              <a:t>x</a:t>
            </a:r>
            <a:r>
              <a:rPr lang="es-ES" sz="1400" b="1" dirty="0" err="1" smtClean="0">
                <a:solidFill>
                  <a:srgbClr val="C00000"/>
                </a:solidFill>
              </a:rPr>
              <a:t>,f</a:t>
            </a:r>
            <a:r>
              <a:rPr lang="es-ES" sz="1400" b="1" dirty="0" smtClean="0">
                <a:solidFill>
                  <a:srgbClr val="C00000"/>
                </a:solidFill>
              </a:rPr>
              <a:t>(x))</a:t>
            </a:r>
            <a:endParaRPr lang="es-ES" sz="1400" b="1" dirty="0">
              <a:solidFill>
                <a:srgbClr val="C00000"/>
              </a:solidFill>
            </a:endParaRPr>
          </a:p>
        </p:txBody>
      </p:sp>
      <p:cxnSp>
        <p:nvCxnSpPr>
          <p:cNvPr id="158" name="157 Conector recto"/>
          <p:cNvCxnSpPr/>
          <p:nvPr/>
        </p:nvCxnSpPr>
        <p:spPr>
          <a:xfrm>
            <a:off x="5820519" y="6453336"/>
            <a:ext cx="0" cy="1440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9" name="158 CuadroTexto"/>
          <p:cNvSpPr txBox="1"/>
          <p:nvPr/>
        </p:nvSpPr>
        <p:spPr>
          <a:xfrm>
            <a:off x="5785077" y="6218728"/>
            <a:ext cx="326565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b="1" dirty="0" smtClean="0">
                <a:solidFill>
                  <a:srgbClr val="C00000"/>
                </a:solidFill>
              </a:rPr>
              <a:t>x</a:t>
            </a:r>
            <a:endParaRPr lang="es-ES" b="1" dirty="0">
              <a:solidFill>
                <a:srgbClr val="C00000"/>
              </a:solidFill>
            </a:endParaRPr>
          </a:p>
        </p:txBody>
      </p:sp>
      <p:cxnSp>
        <p:nvCxnSpPr>
          <p:cNvPr id="161" name="160 Conector recto"/>
          <p:cNvCxnSpPr/>
          <p:nvPr/>
        </p:nvCxnSpPr>
        <p:spPr>
          <a:xfrm flipV="1">
            <a:off x="5414510" y="4654888"/>
            <a:ext cx="792088" cy="1657480"/>
          </a:xfrm>
          <a:prstGeom prst="line">
            <a:avLst/>
          </a:prstGeom>
          <a:ln w="19050"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2" name="161 CuadroTexto"/>
          <p:cNvSpPr txBox="1"/>
          <p:nvPr/>
        </p:nvSpPr>
        <p:spPr>
          <a:xfrm>
            <a:off x="5544685" y="6504617"/>
            <a:ext cx="348172" cy="369332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s-ES" b="1" dirty="0" smtClean="0">
                <a:solidFill>
                  <a:srgbClr val="C00000"/>
                </a:solidFill>
              </a:rPr>
              <a:t>x</a:t>
            </a:r>
            <a:r>
              <a:rPr lang="es-ES" sz="900" b="1" dirty="0" smtClean="0">
                <a:solidFill>
                  <a:srgbClr val="C00000"/>
                </a:solidFill>
              </a:rPr>
              <a:t>0</a:t>
            </a:r>
            <a:endParaRPr lang="es-ES" sz="900" b="1" dirty="0">
              <a:solidFill>
                <a:srgbClr val="C00000"/>
              </a:solidFill>
            </a:endParaRPr>
          </a:p>
        </p:txBody>
      </p:sp>
      <p:cxnSp>
        <p:nvCxnSpPr>
          <p:cNvPr id="163" name="162 Conector recto"/>
          <p:cNvCxnSpPr/>
          <p:nvPr/>
        </p:nvCxnSpPr>
        <p:spPr>
          <a:xfrm>
            <a:off x="5776678" y="6444044"/>
            <a:ext cx="0" cy="1440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4" name="163 CuadroTexto"/>
          <p:cNvSpPr txBox="1"/>
          <p:nvPr/>
        </p:nvSpPr>
        <p:spPr>
          <a:xfrm>
            <a:off x="5063409" y="5299980"/>
            <a:ext cx="790601" cy="307777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s-ES" sz="1400" b="1" dirty="0" smtClean="0">
                <a:solidFill>
                  <a:srgbClr val="C00000"/>
                </a:solidFill>
              </a:rPr>
              <a:t>(x</a:t>
            </a:r>
            <a:r>
              <a:rPr lang="es-ES" sz="900" b="1" dirty="0" smtClean="0">
                <a:solidFill>
                  <a:srgbClr val="C00000"/>
                </a:solidFill>
              </a:rPr>
              <a:t>0</a:t>
            </a:r>
            <a:r>
              <a:rPr lang="es-ES" sz="1400" b="1" dirty="0" smtClean="0">
                <a:solidFill>
                  <a:srgbClr val="C00000"/>
                </a:solidFill>
              </a:rPr>
              <a:t>,f(x</a:t>
            </a:r>
            <a:r>
              <a:rPr lang="es-ES" sz="900" b="1" dirty="0" smtClean="0">
                <a:solidFill>
                  <a:srgbClr val="C00000"/>
                </a:solidFill>
              </a:rPr>
              <a:t>0</a:t>
            </a:r>
            <a:r>
              <a:rPr lang="es-ES" sz="1400" b="1" dirty="0" smtClean="0">
                <a:solidFill>
                  <a:srgbClr val="C00000"/>
                </a:solidFill>
              </a:rPr>
              <a:t>))</a:t>
            </a:r>
            <a:endParaRPr lang="es-ES" sz="1400" b="1" dirty="0">
              <a:solidFill>
                <a:srgbClr val="C00000"/>
              </a:solidFill>
            </a:endParaRPr>
          </a:p>
        </p:txBody>
      </p:sp>
      <p:sp>
        <p:nvSpPr>
          <p:cNvPr id="177" name="176 Elipse"/>
          <p:cNvSpPr/>
          <p:nvPr/>
        </p:nvSpPr>
        <p:spPr>
          <a:xfrm>
            <a:off x="4644008" y="3645024"/>
            <a:ext cx="420000" cy="360040"/>
          </a:xfrm>
          <a:prstGeom prst="ellipse">
            <a:avLst/>
          </a:prstGeom>
          <a:solidFill>
            <a:srgbClr val="00FF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78" name="177 CuadroTexto"/>
          <p:cNvSpPr txBox="1"/>
          <p:nvPr/>
        </p:nvSpPr>
        <p:spPr>
          <a:xfrm>
            <a:off x="4703165" y="3635732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b="1" dirty="0" smtClean="0"/>
              <a:t>4</a:t>
            </a:r>
            <a:endParaRPr lang="es-ES" b="1" dirty="0"/>
          </a:p>
        </p:txBody>
      </p:sp>
      <p:graphicFrame>
        <p:nvGraphicFramePr>
          <p:cNvPr id="180" name="179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76886926"/>
              </p:ext>
            </p:extLst>
          </p:nvPr>
        </p:nvGraphicFramePr>
        <p:xfrm>
          <a:off x="5267642" y="3689990"/>
          <a:ext cx="1444130" cy="44747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" name="Ecuación" r:id="rId12" imgW="901440" imgH="279360" progId="Equation.3">
                  <p:embed/>
                </p:oleObj>
              </mc:Choice>
              <mc:Fallback>
                <p:oleObj name="Ecuación" r:id="rId12" imgW="901440" imgH="27936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5267642" y="3689990"/>
                        <a:ext cx="1444130" cy="44747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1" name="180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79888922"/>
              </p:ext>
            </p:extLst>
          </p:nvPr>
        </p:nvGraphicFramePr>
        <p:xfrm>
          <a:off x="2405699" y="3872661"/>
          <a:ext cx="480753" cy="32050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8" name="Ecuación" r:id="rId14" imgW="380880" imgH="253800" progId="Equation.3">
                  <p:embed/>
                </p:oleObj>
              </mc:Choice>
              <mc:Fallback>
                <p:oleObj name="Ecuación" r:id="rId14" imgW="380880" imgH="2538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2405699" y="3872661"/>
                        <a:ext cx="480753" cy="32050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2" name="181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48727106"/>
              </p:ext>
            </p:extLst>
          </p:nvPr>
        </p:nvGraphicFramePr>
        <p:xfrm>
          <a:off x="2429879" y="541650"/>
          <a:ext cx="481012" cy="320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9" name="Ecuación" r:id="rId16" imgW="380880" imgH="253800" progId="Equation.3">
                  <p:embed/>
                </p:oleObj>
              </mc:Choice>
              <mc:Fallback>
                <p:oleObj name="Ecuación" r:id="rId16" imgW="380880" imgH="253800" progId="Equation.3">
                  <p:embed/>
                  <p:pic>
                    <p:nvPicPr>
                      <p:cNvPr id="0" name="180 Objeto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29879" y="541650"/>
                        <a:ext cx="481012" cy="320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6" name="185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00203177"/>
              </p:ext>
            </p:extLst>
          </p:nvPr>
        </p:nvGraphicFramePr>
        <p:xfrm>
          <a:off x="6887902" y="3637781"/>
          <a:ext cx="17907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0" name="Ecuación" r:id="rId18" imgW="1790640" imgH="571320" progId="Equation.3">
                  <p:embed/>
                </p:oleObj>
              </mc:Choice>
              <mc:Fallback>
                <p:oleObj name="Ecuación" r:id="rId18" imgW="1790640" imgH="57132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6887902" y="3637781"/>
                        <a:ext cx="1790700" cy="5715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7" name="186 Rectángulo"/>
          <p:cNvSpPr/>
          <p:nvPr/>
        </p:nvSpPr>
        <p:spPr>
          <a:xfrm>
            <a:off x="7046792" y="3659406"/>
            <a:ext cx="1773680" cy="566191"/>
          </a:xfrm>
          <a:prstGeom prst="rect">
            <a:avLst/>
          </a:prstGeom>
          <a:noFill/>
          <a:ln>
            <a:solidFill>
              <a:srgbClr val="3333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graphicFrame>
        <p:nvGraphicFramePr>
          <p:cNvPr id="188" name="187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88989803"/>
              </p:ext>
            </p:extLst>
          </p:nvPr>
        </p:nvGraphicFramePr>
        <p:xfrm>
          <a:off x="7057889" y="541650"/>
          <a:ext cx="481012" cy="320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1" name="Ecuación" r:id="rId20" imgW="380835" imgH="253890" progId="Equation.3">
                  <p:embed/>
                </p:oleObj>
              </mc:Choice>
              <mc:Fallback>
                <p:oleObj name="Ecuación" r:id="rId20" imgW="380835" imgH="253890" progId="Equation.3">
                  <p:embed/>
                  <p:pic>
                    <p:nvPicPr>
                      <p:cNvPr id="0" name="181 Objeto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57889" y="541650"/>
                        <a:ext cx="481012" cy="320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9" name="188 CuadroTexto"/>
          <p:cNvSpPr txBox="1"/>
          <p:nvPr/>
        </p:nvSpPr>
        <p:spPr>
          <a:xfrm>
            <a:off x="2051720" y="95905"/>
            <a:ext cx="52663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b="1" dirty="0" smtClean="0"/>
              <a:t>LÍMITE </a:t>
            </a:r>
            <a:r>
              <a:rPr lang="es-ES" b="1" dirty="0" smtClean="0"/>
              <a:t>&amp; DERIVADA DE </a:t>
            </a:r>
            <a:r>
              <a:rPr lang="es-ES" b="1" dirty="0" smtClean="0"/>
              <a:t>UNA FUNCIÓN EN UN PUNTO</a:t>
            </a:r>
            <a:endParaRPr lang="es-ES" b="1" dirty="0"/>
          </a:p>
        </p:txBody>
      </p:sp>
    </p:spTree>
    <p:extLst>
      <p:ext uri="{BB962C8B-B14F-4D97-AF65-F5344CB8AC3E}">
        <p14:creationId xmlns:p14="http://schemas.microsoft.com/office/powerpoint/2010/main" val="32496993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1 Conector recto"/>
          <p:cNvCxnSpPr/>
          <p:nvPr/>
        </p:nvCxnSpPr>
        <p:spPr>
          <a:xfrm>
            <a:off x="923537" y="1236453"/>
            <a:ext cx="0" cy="288032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2 Conector recto"/>
          <p:cNvCxnSpPr/>
          <p:nvPr/>
        </p:nvCxnSpPr>
        <p:spPr>
          <a:xfrm>
            <a:off x="923537" y="4116773"/>
            <a:ext cx="288032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6 Conector recto"/>
          <p:cNvCxnSpPr/>
          <p:nvPr/>
        </p:nvCxnSpPr>
        <p:spPr>
          <a:xfrm flipV="1">
            <a:off x="932472" y="1371600"/>
            <a:ext cx="2055352" cy="2336301"/>
          </a:xfrm>
          <a:prstGeom prst="line">
            <a:avLst/>
          </a:prstGeom>
          <a:ln w="19050"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12 Conector recto"/>
          <p:cNvCxnSpPr/>
          <p:nvPr/>
        </p:nvCxnSpPr>
        <p:spPr>
          <a:xfrm>
            <a:off x="2855525" y="4044765"/>
            <a:ext cx="0" cy="1440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16 Conector recto"/>
          <p:cNvCxnSpPr/>
          <p:nvPr/>
        </p:nvCxnSpPr>
        <p:spPr>
          <a:xfrm>
            <a:off x="1265659" y="4046246"/>
            <a:ext cx="0" cy="1440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38 Conector recto"/>
          <p:cNvCxnSpPr/>
          <p:nvPr/>
        </p:nvCxnSpPr>
        <p:spPr>
          <a:xfrm>
            <a:off x="1659135" y="4046246"/>
            <a:ext cx="0" cy="1440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47 CuadroTexto"/>
          <p:cNvSpPr txBox="1"/>
          <p:nvPr/>
        </p:nvSpPr>
        <p:spPr>
          <a:xfrm>
            <a:off x="2382142" y="2068079"/>
            <a:ext cx="1037730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y=</a:t>
            </a:r>
            <a:r>
              <a:rPr lang="es-ES" b="1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mx+b</a:t>
            </a:r>
            <a:endParaRPr lang="es-ES" b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56" name="55 CuadroTexto"/>
          <p:cNvSpPr txBox="1"/>
          <p:nvPr/>
        </p:nvSpPr>
        <p:spPr>
          <a:xfrm>
            <a:off x="1965616" y="1569296"/>
            <a:ext cx="434734" cy="307777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s-ES" sz="1400" b="1" dirty="0" smtClean="0">
                <a:solidFill>
                  <a:srgbClr val="C00000"/>
                </a:solidFill>
              </a:rPr>
              <a:t>f(x)</a:t>
            </a:r>
            <a:endParaRPr lang="es-ES" sz="1400" b="1" dirty="0">
              <a:solidFill>
                <a:srgbClr val="C00000"/>
              </a:solidFill>
            </a:endParaRPr>
          </a:p>
        </p:txBody>
      </p:sp>
      <p:graphicFrame>
        <p:nvGraphicFramePr>
          <p:cNvPr id="58" name="57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6913590"/>
              </p:ext>
            </p:extLst>
          </p:nvPr>
        </p:nvGraphicFramePr>
        <p:xfrm>
          <a:off x="5292080" y="1236453"/>
          <a:ext cx="15494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9" name="Ecuación" r:id="rId3" imgW="1549080" imgH="368280" progId="Equation.3">
                  <p:embed/>
                </p:oleObj>
              </mc:Choice>
              <mc:Fallback>
                <p:oleObj name="Ecuación" r:id="rId3" imgW="1549080" imgH="36828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5292080" y="1236453"/>
                        <a:ext cx="1549400" cy="3683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9" name="58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09075193"/>
              </p:ext>
            </p:extLst>
          </p:nvPr>
        </p:nvGraphicFramePr>
        <p:xfrm>
          <a:off x="5361749" y="2006350"/>
          <a:ext cx="15113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0" name="Ecuación" r:id="rId5" imgW="1511280" imgH="533160" progId="Equation.3">
                  <p:embed/>
                </p:oleObj>
              </mc:Choice>
              <mc:Fallback>
                <p:oleObj name="Ecuación" r:id="rId5" imgW="1511280" imgH="53316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5361749" y="2006350"/>
                        <a:ext cx="1511300" cy="5334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0" name="59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86267695"/>
              </p:ext>
            </p:extLst>
          </p:nvPr>
        </p:nvGraphicFramePr>
        <p:xfrm>
          <a:off x="3207559" y="903614"/>
          <a:ext cx="11557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1" name="Ecuación" r:id="rId7" imgW="1155600" imgH="368280" progId="Equation.3">
                  <p:embed/>
                </p:oleObj>
              </mc:Choice>
              <mc:Fallback>
                <p:oleObj name="Ecuación" r:id="rId7" imgW="1155600" imgH="36828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3207559" y="903614"/>
                        <a:ext cx="1155700" cy="3683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1" name="60 CuadroTexto"/>
          <p:cNvSpPr txBox="1"/>
          <p:nvPr/>
        </p:nvSpPr>
        <p:spPr>
          <a:xfrm>
            <a:off x="2650324" y="95905"/>
            <a:ext cx="38535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b="1" dirty="0" smtClean="0"/>
              <a:t>ASÍNTOTA OBLÍCUA  DE UNA FUNCIÓN</a:t>
            </a:r>
            <a:endParaRPr lang="es-ES" b="1" dirty="0"/>
          </a:p>
        </p:txBody>
      </p:sp>
      <p:sp>
        <p:nvSpPr>
          <p:cNvPr id="64" name="63 Forma libre"/>
          <p:cNvSpPr/>
          <p:nvPr/>
        </p:nvSpPr>
        <p:spPr>
          <a:xfrm>
            <a:off x="657225" y="1371600"/>
            <a:ext cx="2257425" cy="1960714"/>
          </a:xfrm>
          <a:custGeom>
            <a:avLst/>
            <a:gdLst>
              <a:gd name="connsiteX0" fmla="*/ 0 w 2257425"/>
              <a:gd name="connsiteY0" fmla="*/ 1828800 h 1960714"/>
              <a:gd name="connsiteX1" fmla="*/ 123825 w 2257425"/>
              <a:gd name="connsiteY1" fmla="*/ 1943100 h 1960714"/>
              <a:gd name="connsiteX2" fmla="*/ 276225 w 2257425"/>
              <a:gd name="connsiteY2" fmla="*/ 1952625 h 1960714"/>
              <a:gd name="connsiteX3" fmla="*/ 438150 w 2257425"/>
              <a:gd name="connsiteY3" fmla="*/ 1866900 h 1960714"/>
              <a:gd name="connsiteX4" fmla="*/ 409575 w 2257425"/>
              <a:gd name="connsiteY4" fmla="*/ 1885950 h 1960714"/>
              <a:gd name="connsiteX5" fmla="*/ 2257425 w 2257425"/>
              <a:gd name="connsiteY5" fmla="*/ 0 h 19607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257425" h="1960714">
                <a:moveTo>
                  <a:pt x="0" y="1828800"/>
                </a:moveTo>
                <a:cubicBezTo>
                  <a:pt x="38894" y="1875631"/>
                  <a:pt x="77788" y="1922463"/>
                  <a:pt x="123825" y="1943100"/>
                </a:cubicBezTo>
                <a:cubicBezTo>
                  <a:pt x="169863" y="1963738"/>
                  <a:pt x="223838" y="1965325"/>
                  <a:pt x="276225" y="1952625"/>
                </a:cubicBezTo>
                <a:cubicBezTo>
                  <a:pt x="328613" y="1939925"/>
                  <a:pt x="415925" y="1878012"/>
                  <a:pt x="438150" y="1866900"/>
                </a:cubicBezTo>
                <a:cubicBezTo>
                  <a:pt x="460375" y="1855788"/>
                  <a:pt x="409575" y="1885950"/>
                  <a:pt x="409575" y="1885950"/>
                </a:cubicBezTo>
                <a:lnTo>
                  <a:pt x="2257425" y="0"/>
                </a:lnTo>
              </a:path>
            </a:pathLst>
          </a:cu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6" name="65 Rectángulo"/>
          <p:cNvSpPr/>
          <p:nvPr/>
        </p:nvSpPr>
        <p:spPr>
          <a:xfrm>
            <a:off x="3182045" y="804669"/>
            <a:ext cx="1243623" cy="566191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7" name="66 Rectángulo"/>
          <p:cNvSpPr/>
          <p:nvPr/>
        </p:nvSpPr>
        <p:spPr>
          <a:xfrm>
            <a:off x="5214526" y="1088504"/>
            <a:ext cx="1805746" cy="566191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8" name="67 Rectángulo"/>
          <p:cNvSpPr/>
          <p:nvPr/>
        </p:nvSpPr>
        <p:spPr>
          <a:xfrm>
            <a:off x="5214526" y="1973559"/>
            <a:ext cx="1805746" cy="566191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cxnSp>
        <p:nvCxnSpPr>
          <p:cNvPr id="70" name="69 Conector recto de flecha"/>
          <p:cNvCxnSpPr/>
          <p:nvPr/>
        </p:nvCxnSpPr>
        <p:spPr>
          <a:xfrm flipH="1">
            <a:off x="3491880" y="1371600"/>
            <a:ext cx="1512168" cy="761256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71 Conector recto de flecha"/>
          <p:cNvCxnSpPr/>
          <p:nvPr/>
        </p:nvCxnSpPr>
        <p:spPr>
          <a:xfrm flipH="1" flipV="1">
            <a:off x="3635896" y="2252745"/>
            <a:ext cx="1440160" cy="9921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73 Conector recto de flecha"/>
          <p:cNvCxnSpPr/>
          <p:nvPr/>
        </p:nvCxnSpPr>
        <p:spPr>
          <a:xfrm flipH="1">
            <a:off x="3419872" y="1484784"/>
            <a:ext cx="216024" cy="583295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74 CuadroTexto"/>
          <p:cNvSpPr txBox="1"/>
          <p:nvPr/>
        </p:nvSpPr>
        <p:spPr>
          <a:xfrm>
            <a:off x="2363908" y="1236453"/>
            <a:ext cx="3080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b="1" dirty="0" smtClean="0"/>
              <a:t>P</a:t>
            </a:r>
            <a:endParaRPr lang="es-ES" b="1" dirty="0"/>
          </a:p>
        </p:txBody>
      </p:sp>
    </p:spTree>
    <p:extLst>
      <p:ext uri="{BB962C8B-B14F-4D97-AF65-F5344CB8AC3E}">
        <p14:creationId xmlns:p14="http://schemas.microsoft.com/office/powerpoint/2010/main" val="26537499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565</TotalTime>
  <Words>101</Words>
  <Application>Microsoft Office PowerPoint</Application>
  <PresentationFormat>Presentación en pantalla (4:3)</PresentationFormat>
  <Paragraphs>51</Paragraphs>
  <Slides>2</Slides>
  <Notes>0</Notes>
  <HiddenSlides>0</HiddenSlides>
  <MMClips>0</MMClips>
  <ScaleCrop>false</ScaleCrop>
  <HeadingPairs>
    <vt:vector size="6" baseType="variant">
      <vt:variant>
        <vt:lpstr>Tema</vt:lpstr>
      </vt:variant>
      <vt:variant>
        <vt:i4>1</vt:i4>
      </vt:variant>
      <vt:variant>
        <vt:lpstr>Servidores OLE incrustados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4" baseType="lpstr">
      <vt:lpstr>Tema de Office</vt:lpstr>
      <vt:lpstr>Ecuación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Concha López Rodríguez</dc:creator>
  <cp:lastModifiedBy>Concha López Rodríguez</cp:lastModifiedBy>
  <cp:revision>17</cp:revision>
  <dcterms:created xsi:type="dcterms:W3CDTF">2015-02-26T22:58:58Z</dcterms:created>
  <dcterms:modified xsi:type="dcterms:W3CDTF">2015-03-04T14:57:58Z</dcterms:modified>
</cp:coreProperties>
</file>